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4v"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6" r:id="rId2"/>
    <p:sldId id="257" r:id="rId3"/>
    <p:sldId id="258" r:id="rId4"/>
    <p:sldId id="261" r:id="rId5"/>
    <p:sldId id="262" r:id="rId6"/>
    <p:sldId id="263" r:id="rId7"/>
    <p:sldId id="264" r:id="rId8"/>
    <p:sldId id="265" r:id="rId9"/>
    <p:sldId id="266" r:id="rId10"/>
    <p:sldId id="267" r:id="rId11"/>
    <p:sldId id="268" r:id="rId12"/>
    <p:sldId id="260" r:id="rId13"/>
    <p:sldId id="270" r:id="rId14"/>
    <p:sldId id="269" r:id="rId15"/>
    <p:sldId id="271" r:id="rId16"/>
    <p:sldId id="272" r:id="rId17"/>
    <p:sldId id="273"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65" d="100"/>
          <a:sy n="65" d="100"/>
        </p:scale>
        <p:origin x="66" y="2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879B22-466F-4380-BDC1-E1DD6402B533}" type="doc">
      <dgm:prSet loTypeId="urn:microsoft.com/office/officeart/2005/8/layout/process1" loCatId="process" qsTypeId="urn:microsoft.com/office/officeart/2005/8/quickstyle/simple1" qsCatId="simple" csTypeId="urn:microsoft.com/office/officeart/2005/8/colors/accent1_2" csCatId="accent1" phldr="1"/>
      <dgm:spPr/>
    </dgm:pt>
    <dgm:pt modelId="{B652E07B-02BF-4F8C-BAD3-CAD7FCCDD1D1}">
      <dgm:prSet phldrT="[文本]"/>
      <dgm:spPr/>
      <dgm:t>
        <a:bodyPr/>
        <a:lstStyle/>
        <a:p>
          <a:r>
            <a:rPr lang="zh-CN" altLang="en-US" dirty="0" smtClean="0"/>
            <a:t>序列</a:t>
          </a:r>
          <a:endParaRPr lang="zh-CN" altLang="en-US" dirty="0"/>
        </a:p>
      </dgm:t>
    </dgm:pt>
    <dgm:pt modelId="{6A7ABCA1-5E70-4D4E-83CE-EE87671AB4EB}" type="parTrans" cxnId="{B1C5F350-5748-4345-A236-7E05D1CC0E67}">
      <dgm:prSet/>
      <dgm:spPr/>
      <dgm:t>
        <a:bodyPr/>
        <a:lstStyle/>
        <a:p>
          <a:endParaRPr lang="zh-CN" altLang="en-US"/>
        </a:p>
      </dgm:t>
    </dgm:pt>
    <dgm:pt modelId="{B9919ABC-F43C-4EE9-8EEB-2EAF374782E6}" type="sibTrans" cxnId="{B1C5F350-5748-4345-A236-7E05D1CC0E67}">
      <dgm:prSet/>
      <dgm:spPr/>
      <dgm:t>
        <a:bodyPr/>
        <a:lstStyle/>
        <a:p>
          <a:endParaRPr lang="zh-CN" altLang="en-US"/>
        </a:p>
      </dgm:t>
    </dgm:pt>
    <dgm:pt modelId="{315F49DD-1B08-462A-9DE4-21381E0B1B4A}">
      <dgm:prSet phldrT="[文本]"/>
      <dgm:spPr/>
      <dgm:t>
        <a:bodyPr/>
        <a:lstStyle/>
        <a:p>
          <a:r>
            <a:rPr lang="zh-CN" altLang="en-US" dirty="0" smtClean="0"/>
            <a:t>结构</a:t>
          </a:r>
          <a:endParaRPr lang="zh-CN" altLang="en-US" dirty="0"/>
        </a:p>
      </dgm:t>
    </dgm:pt>
    <dgm:pt modelId="{47FAD672-01BF-4565-9B2D-E778F70C1D54}" type="parTrans" cxnId="{DA7CC970-2B7D-4A71-BB27-E6E62270E3CE}">
      <dgm:prSet/>
      <dgm:spPr/>
      <dgm:t>
        <a:bodyPr/>
        <a:lstStyle/>
        <a:p>
          <a:endParaRPr lang="zh-CN" altLang="en-US"/>
        </a:p>
      </dgm:t>
    </dgm:pt>
    <dgm:pt modelId="{9D4BCD8C-F5E6-4912-8DF3-A285FC4192D3}" type="sibTrans" cxnId="{DA7CC970-2B7D-4A71-BB27-E6E62270E3CE}">
      <dgm:prSet/>
      <dgm:spPr/>
      <dgm:t>
        <a:bodyPr/>
        <a:lstStyle/>
        <a:p>
          <a:endParaRPr lang="zh-CN" altLang="en-US"/>
        </a:p>
      </dgm:t>
    </dgm:pt>
    <dgm:pt modelId="{02754F8F-3460-4500-863F-4DA906E5F118}">
      <dgm:prSet phldrT="[文本]"/>
      <dgm:spPr/>
      <dgm:t>
        <a:bodyPr/>
        <a:lstStyle/>
        <a:p>
          <a:r>
            <a:rPr lang="zh-CN" altLang="en-US" dirty="0" smtClean="0"/>
            <a:t>功能</a:t>
          </a:r>
          <a:endParaRPr lang="zh-CN" altLang="en-US" dirty="0"/>
        </a:p>
      </dgm:t>
    </dgm:pt>
    <dgm:pt modelId="{16C7B4D5-746F-4EE9-BC1F-945C4D9AD6DD}" type="parTrans" cxnId="{0202F233-CFC6-40EF-9A0C-F0EFCC35D723}">
      <dgm:prSet/>
      <dgm:spPr/>
      <dgm:t>
        <a:bodyPr/>
        <a:lstStyle/>
        <a:p>
          <a:endParaRPr lang="zh-CN" altLang="en-US"/>
        </a:p>
      </dgm:t>
    </dgm:pt>
    <dgm:pt modelId="{E71A0DB0-B9C7-4670-B1EC-D2E635514BF2}" type="sibTrans" cxnId="{0202F233-CFC6-40EF-9A0C-F0EFCC35D723}">
      <dgm:prSet/>
      <dgm:spPr/>
      <dgm:t>
        <a:bodyPr/>
        <a:lstStyle/>
        <a:p>
          <a:endParaRPr lang="zh-CN" altLang="en-US"/>
        </a:p>
      </dgm:t>
    </dgm:pt>
    <dgm:pt modelId="{9CA7B8C7-683A-493A-BAB9-E6D668FB475C}" type="pres">
      <dgm:prSet presAssocID="{B3879B22-466F-4380-BDC1-E1DD6402B533}" presName="Name0" presStyleCnt="0">
        <dgm:presLayoutVars>
          <dgm:dir/>
          <dgm:resizeHandles val="exact"/>
        </dgm:presLayoutVars>
      </dgm:prSet>
      <dgm:spPr/>
    </dgm:pt>
    <dgm:pt modelId="{6087D03D-D8F7-4A4F-8E30-56015EE3A01E}" type="pres">
      <dgm:prSet presAssocID="{B652E07B-02BF-4F8C-BAD3-CAD7FCCDD1D1}" presName="node" presStyleLbl="node1" presStyleIdx="0" presStyleCnt="3">
        <dgm:presLayoutVars>
          <dgm:bulletEnabled val="1"/>
        </dgm:presLayoutVars>
      </dgm:prSet>
      <dgm:spPr/>
      <dgm:t>
        <a:bodyPr/>
        <a:lstStyle/>
        <a:p>
          <a:endParaRPr lang="zh-CN" altLang="en-US"/>
        </a:p>
      </dgm:t>
    </dgm:pt>
    <dgm:pt modelId="{E1F0A82C-78E2-49CF-A9C8-C1D0B9090D7F}" type="pres">
      <dgm:prSet presAssocID="{B9919ABC-F43C-4EE9-8EEB-2EAF374782E6}" presName="sibTrans" presStyleLbl="sibTrans2D1" presStyleIdx="0" presStyleCnt="2"/>
      <dgm:spPr/>
      <dgm:t>
        <a:bodyPr/>
        <a:lstStyle/>
        <a:p>
          <a:endParaRPr lang="zh-CN" altLang="en-US"/>
        </a:p>
      </dgm:t>
    </dgm:pt>
    <dgm:pt modelId="{6B56544B-F794-442F-8B51-31B93BF5FBD6}" type="pres">
      <dgm:prSet presAssocID="{B9919ABC-F43C-4EE9-8EEB-2EAF374782E6}" presName="connectorText" presStyleLbl="sibTrans2D1" presStyleIdx="0" presStyleCnt="2"/>
      <dgm:spPr/>
      <dgm:t>
        <a:bodyPr/>
        <a:lstStyle/>
        <a:p>
          <a:endParaRPr lang="zh-CN" altLang="en-US"/>
        </a:p>
      </dgm:t>
    </dgm:pt>
    <dgm:pt modelId="{A9DCE59D-1C8E-4B74-BDF4-9515AD8F55C6}" type="pres">
      <dgm:prSet presAssocID="{315F49DD-1B08-462A-9DE4-21381E0B1B4A}" presName="node" presStyleLbl="node1" presStyleIdx="1" presStyleCnt="3">
        <dgm:presLayoutVars>
          <dgm:bulletEnabled val="1"/>
        </dgm:presLayoutVars>
      </dgm:prSet>
      <dgm:spPr/>
      <dgm:t>
        <a:bodyPr/>
        <a:lstStyle/>
        <a:p>
          <a:endParaRPr lang="zh-CN" altLang="en-US"/>
        </a:p>
      </dgm:t>
    </dgm:pt>
    <dgm:pt modelId="{CDEE6011-9BC5-4478-9AFC-8E40A22E0328}" type="pres">
      <dgm:prSet presAssocID="{9D4BCD8C-F5E6-4912-8DF3-A285FC4192D3}" presName="sibTrans" presStyleLbl="sibTrans2D1" presStyleIdx="1" presStyleCnt="2"/>
      <dgm:spPr/>
      <dgm:t>
        <a:bodyPr/>
        <a:lstStyle/>
        <a:p>
          <a:endParaRPr lang="zh-CN" altLang="en-US"/>
        </a:p>
      </dgm:t>
    </dgm:pt>
    <dgm:pt modelId="{EAF8290E-27F1-4743-9CA6-E9A473AE0CA0}" type="pres">
      <dgm:prSet presAssocID="{9D4BCD8C-F5E6-4912-8DF3-A285FC4192D3}" presName="connectorText" presStyleLbl="sibTrans2D1" presStyleIdx="1" presStyleCnt="2"/>
      <dgm:spPr/>
      <dgm:t>
        <a:bodyPr/>
        <a:lstStyle/>
        <a:p>
          <a:endParaRPr lang="zh-CN" altLang="en-US"/>
        </a:p>
      </dgm:t>
    </dgm:pt>
    <dgm:pt modelId="{87E2C5BE-6989-42ED-A2E2-232AB65F355E}" type="pres">
      <dgm:prSet presAssocID="{02754F8F-3460-4500-863F-4DA906E5F118}" presName="node" presStyleLbl="node1" presStyleIdx="2" presStyleCnt="3">
        <dgm:presLayoutVars>
          <dgm:bulletEnabled val="1"/>
        </dgm:presLayoutVars>
      </dgm:prSet>
      <dgm:spPr/>
      <dgm:t>
        <a:bodyPr/>
        <a:lstStyle/>
        <a:p>
          <a:endParaRPr lang="zh-CN" altLang="en-US"/>
        </a:p>
      </dgm:t>
    </dgm:pt>
  </dgm:ptLst>
  <dgm:cxnLst>
    <dgm:cxn modelId="{B544461E-374F-4D56-A491-BAB0CC2C37B5}" type="presOf" srcId="{B3879B22-466F-4380-BDC1-E1DD6402B533}" destId="{9CA7B8C7-683A-493A-BAB9-E6D668FB475C}" srcOrd="0" destOrd="0" presId="urn:microsoft.com/office/officeart/2005/8/layout/process1"/>
    <dgm:cxn modelId="{EC6CC158-37BF-4EFD-AD6E-84464FE80F87}" type="presOf" srcId="{B9919ABC-F43C-4EE9-8EEB-2EAF374782E6}" destId="{6B56544B-F794-442F-8B51-31B93BF5FBD6}" srcOrd="1" destOrd="0" presId="urn:microsoft.com/office/officeart/2005/8/layout/process1"/>
    <dgm:cxn modelId="{DA7CC970-2B7D-4A71-BB27-E6E62270E3CE}" srcId="{B3879B22-466F-4380-BDC1-E1DD6402B533}" destId="{315F49DD-1B08-462A-9DE4-21381E0B1B4A}" srcOrd="1" destOrd="0" parTransId="{47FAD672-01BF-4565-9B2D-E778F70C1D54}" sibTransId="{9D4BCD8C-F5E6-4912-8DF3-A285FC4192D3}"/>
    <dgm:cxn modelId="{7D1E1548-0984-4107-A005-E63DB8BB2911}" type="presOf" srcId="{9D4BCD8C-F5E6-4912-8DF3-A285FC4192D3}" destId="{EAF8290E-27F1-4743-9CA6-E9A473AE0CA0}" srcOrd="1" destOrd="0" presId="urn:microsoft.com/office/officeart/2005/8/layout/process1"/>
    <dgm:cxn modelId="{83A29064-74D7-4576-BBAD-603E78E38CDC}" type="presOf" srcId="{02754F8F-3460-4500-863F-4DA906E5F118}" destId="{87E2C5BE-6989-42ED-A2E2-232AB65F355E}" srcOrd="0" destOrd="0" presId="urn:microsoft.com/office/officeart/2005/8/layout/process1"/>
    <dgm:cxn modelId="{E0B92BA9-3841-491D-AF93-D0557FAC8089}" type="presOf" srcId="{315F49DD-1B08-462A-9DE4-21381E0B1B4A}" destId="{A9DCE59D-1C8E-4B74-BDF4-9515AD8F55C6}" srcOrd="0" destOrd="0" presId="urn:microsoft.com/office/officeart/2005/8/layout/process1"/>
    <dgm:cxn modelId="{54CBE0A1-ECA4-42B2-B6C5-98E25235C25D}" type="presOf" srcId="{B652E07B-02BF-4F8C-BAD3-CAD7FCCDD1D1}" destId="{6087D03D-D8F7-4A4F-8E30-56015EE3A01E}" srcOrd="0" destOrd="0" presId="urn:microsoft.com/office/officeart/2005/8/layout/process1"/>
    <dgm:cxn modelId="{022701EB-D504-4588-B61D-8CE639873B30}" type="presOf" srcId="{9D4BCD8C-F5E6-4912-8DF3-A285FC4192D3}" destId="{CDEE6011-9BC5-4478-9AFC-8E40A22E0328}" srcOrd="0" destOrd="0" presId="urn:microsoft.com/office/officeart/2005/8/layout/process1"/>
    <dgm:cxn modelId="{0202F233-CFC6-40EF-9A0C-F0EFCC35D723}" srcId="{B3879B22-466F-4380-BDC1-E1DD6402B533}" destId="{02754F8F-3460-4500-863F-4DA906E5F118}" srcOrd="2" destOrd="0" parTransId="{16C7B4D5-746F-4EE9-BC1F-945C4D9AD6DD}" sibTransId="{E71A0DB0-B9C7-4670-B1EC-D2E635514BF2}"/>
    <dgm:cxn modelId="{B1C5F350-5748-4345-A236-7E05D1CC0E67}" srcId="{B3879B22-466F-4380-BDC1-E1DD6402B533}" destId="{B652E07B-02BF-4F8C-BAD3-CAD7FCCDD1D1}" srcOrd="0" destOrd="0" parTransId="{6A7ABCA1-5E70-4D4E-83CE-EE87671AB4EB}" sibTransId="{B9919ABC-F43C-4EE9-8EEB-2EAF374782E6}"/>
    <dgm:cxn modelId="{087AE8D3-06F8-4A08-BA4E-470DCD7C2F98}" type="presOf" srcId="{B9919ABC-F43C-4EE9-8EEB-2EAF374782E6}" destId="{E1F0A82C-78E2-49CF-A9C8-C1D0B9090D7F}" srcOrd="0" destOrd="0" presId="urn:microsoft.com/office/officeart/2005/8/layout/process1"/>
    <dgm:cxn modelId="{4C7C7F37-8701-4CB5-925A-8D24CEDAA031}" type="presParOf" srcId="{9CA7B8C7-683A-493A-BAB9-E6D668FB475C}" destId="{6087D03D-D8F7-4A4F-8E30-56015EE3A01E}" srcOrd="0" destOrd="0" presId="urn:microsoft.com/office/officeart/2005/8/layout/process1"/>
    <dgm:cxn modelId="{29F7E20F-C402-44D0-ACDC-2FBBFD01D5B3}" type="presParOf" srcId="{9CA7B8C7-683A-493A-BAB9-E6D668FB475C}" destId="{E1F0A82C-78E2-49CF-A9C8-C1D0B9090D7F}" srcOrd="1" destOrd="0" presId="urn:microsoft.com/office/officeart/2005/8/layout/process1"/>
    <dgm:cxn modelId="{ABCB070F-B7C0-4EFE-8B32-939F02F6E2CD}" type="presParOf" srcId="{E1F0A82C-78E2-49CF-A9C8-C1D0B9090D7F}" destId="{6B56544B-F794-442F-8B51-31B93BF5FBD6}" srcOrd="0" destOrd="0" presId="urn:microsoft.com/office/officeart/2005/8/layout/process1"/>
    <dgm:cxn modelId="{1DE205CB-DD6D-4403-BB89-72874016F71A}" type="presParOf" srcId="{9CA7B8C7-683A-493A-BAB9-E6D668FB475C}" destId="{A9DCE59D-1C8E-4B74-BDF4-9515AD8F55C6}" srcOrd="2" destOrd="0" presId="urn:microsoft.com/office/officeart/2005/8/layout/process1"/>
    <dgm:cxn modelId="{3DE9B56D-F184-4736-9C0C-4E826493DFE7}" type="presParOf" srcId="{9CA7B8C7-683A-493A-BAB9-E6D668FB475C}" destId="{CDEE6011-9BC5-4478-9AFC-8E40A22E0328}" srcOrd="3" destOrd="0" presId="urn:microsoft.com/office/officeart/2005/8/layout/process1"/>
    <dgm:cxn modelId="{548487FF-EBDB-45D7-AD14-3723D1299BEF}" type="presParOf" srcId="{CDEE6011-9BC5-4478-9AFC-8E40A22E0328}" destId="{EAF8290E-27F1-4743-9CA6-E9A473AE0CA0}" srcOrd="0" destOrd="0" presId="urn:microsoft.com/office/officeart/2005/8/layout/process1"/>
    <dgm:cxn modelId="{9D86B3BD-91C3-4E68-9256-B0F87B92500D}" type="presParOf" srcId="{9CA7B8C7-683A-493A-BAB9-E6D668FB475C}" destId="{87E2C5BE-6989-42ED-A2E2-232AB65F355E}"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F2F3A34-E407-4875-8709-A50239E032A8}" type="doc">
      <dgm:prSet loTypeId="urn:microsoft.com/office/officeart/2005/8/layout/process1" loCatId="process" qsTypeId="urn:microsoft.com/office/officeart/2005/8/quickstyle/simple1" qsCatId="simple" csTypeId="urn:microsoft.com/office/officeart/2005/8/colors/accent1_2" csCatId="accent1" phldr="1"/>
      <dgm:spPr/>
    </dgm:pt>
    <dgm:pt modelId="{EE45E7AE-0357-4792-BA04-784CE2AEC7FC}">
      <dgm:prSet phldrT="[文本]"/>
      <dgm:spPr/>
      <dgm:t>
        <a:bodyPr/>
        <a:lstStyle/>
        <a:p>
          <a:r>
            <a:rPr lang="zh-CN" altLang="en-US" dirty="0" smtClean="0"/>
            <a:t>序列：一级结构</a:t>
          </a:r>
          <a:r>
            <a:rPr lang="en-US" altLang="zh-CN" dirty="0" smtClean="0"/>
            <a:t/>
          </a:r>
          <a:br>
            <a:rPr lang="en-US" altLang="zh-CN" dirty="0" smtClean="0"/>
          </a:br>
          <a:r>
            <a:rPr lang="zh-CN" altLang="en-US" b="0" i="0" dirty="0" smtClean="0"/>
            <a:t>蛋白质多肽链中氨基酸的排列顺序</a:t>
          </a:r>
          <a:r>
            <a:rPr lang="en-US" altLang="zh-CN" b="0" i="0" dirty="0" smtClean="0"/>
            <a:t>,</a:t>
          </a:r>
          <a:r>
            <a:rPr lang="zh-CN" altLang="en-US" b="0" i="0" dirty="0" smtClean="0"/>
            <a:t>以及二硫键的位置</a:t>
          </a:r>
          <a:endParaRPr lang="zh-CN" altLang="en-US" dirty="0"/>
        </a:p>
      </dgm:t>
    </dgm:pt>
    <dgm:pt modelId="{4BBE1E77-EFFE-4ADD-B83A-CA26927C3A96}" type="parTrans" cxnId="{451EDCBE-CC4D-4469-92FD-E57408B29CF4}">
      <dgm:prSet/>
      <dgm:spPr/>
      <dgm:t>
        <a:bodyPr/>
        <a:lstStyle/>
        <a:p>
          <a:endParaRPr lang="zh-CN" altLang="en-US"/>
        </a:p>
      </dgm:t>
    </dgm:pt>
    <dgm:pt modelId="{137B12E9-A3AF-4CB6-9325-FDD9983ED75E}" type="sibTrans" cxnId="{451EDCBE-CC4D-4469-92FD-E57408B29CF4}">
      <dgm:prSet/>
      <dgm:spPr/>
      <dgm:t>
        <a:bodyPr/>
        <a:lstStyle/>
        <a:p>
          <a:endParaRPr lang="zh-CN" altLang="en-US"/>
        </a:p>
      </dgm:t>
    </dgm:pt>
    <dgm:pt modelId="{B2220E7A-AD16-4845-9B9D-BE7D7F6FEFF2}">
      <dgm:prSet phldrT="[文本]"/>
      <dgm:spPr/>
      <dgm:t>
        <a:bodyPr/>
        <a:lstStyle/>
        <a:p>
          <a:r>
            <a:rPr lang="zh-CN" altLang="en-US" dirty="0" smtClean="0"/>
            <a:t>二级结构：</a:t>
          </a:r>
          <a:r>
            <a:rPr lang="en-US" altLang="zh-CN" dirty="0" smtClean="0"/>
            <a:t>alpha</a:t>
          </a:r>
          <a:r>
            <a:rPr lang="zh-CN" altLang="en-US" dirty="0" smtClean="0"/>
            <a:t>螺旋和</a:t>
          </a:r>
          <a:r>
            <a:rPr lang="en-US" altLang="zh-CN" dirty="0" smtClean="0"/>
            <a:t>β</a:t>
          </a:r>
          <a:r>
            <a:rPr lang="zh-CN" altLang="en-US" dirty="0" smtClean="0"/>
            <a:t>折叠</a:t>
          </a:r>
          <a:r>
            <a:rPr lang="en-US" altLang="zh-CN" dirty="0" smtClean="0"/>
            <a:t/>
          </a:r>
          <a:br>
            <a:rPr lang="en-US" altLang="zh-CN" dirty="0" smtClean="0"/>
          </a:br>
          <a:r>
            <a:rPr lang="zh-CN" altLang="en-US" b="0" i="0" dirty="0" smtClean="0"/>
            <a:t>蛋白质分子局区域内</a:t>
          </a:r>
          <a:r>
            <a:rPr lang="en-US" altLang="zh-CN" b="0" i="0" dirty="0" smtClean="0"/>
            <a:t>,</a:t>
          </a:r>
          <a:r>
            <a:rPr lang="zh-CN" altLang="en-US" b="0" i="0" dirty="0" smtClean="0"/>
            <a:t>多肽链沿一定方向盘绕和折叠的方式</a:t>
          </a:r>
          <a:endParaRPr lang="zh-CN" altLang="en-US" dirty="0"/>
        </a:p>
      </dgm:t>
    </dgm:pt>
    <dgm:pt modelId="{C6294119-A661-4E5C-9E88-FC14C7285D7A}" type="parTrans" cxnId="{DFE2EEF7-90A2-4712-A6B7-7B5E5F64DC8D}">
      <dgm:prSet/>
      <dgm:spPr/>
      <dgm:t>
        <a:bodyPr/>
        <a:lstStyle/>
        <a:p>
          <a:endParaRPr lang="zh-CN" altLang="en-US"/>
        </a:p>
      </dgm:t>
    </dgm:pt>
    <dgm:pt modelId="{7B99A5E9-CDD6-448D-992F-EFB591A1F003}" type="sibTrans" cxnId="{DFE2EEF7-90A2-4712-A6B7-7B5E5F64DC8D}">
      <dgm:prSet/>
      <dgm:spPr/>
      <dgm:t>
        <a:bodyPr/>
        <a:lstStyle/>
        <a:p>
          <a:endParaRPr lang="zh-CN" altLang="en-US"/>
        </a:p>
      </dgm:t>
    </dgm:pt>
    <dgm:pt modelId="{4EAF3182-1957-4C44-9FF1-5D7A1A6A9720}">
      <dgm:prSet phldrT="[文本]"/>
      <dgm:spPr/>
      <dgm:t>
        <a:bodyPr/>
        <a:lstStyle/>
        <a:p>
          <a:r>
            <a:rPr lang="zh-CN" altLang="en-US" dirty="0" smtClean="0"/>
            <a:t>三级结构</a:t>
          </a:r>
          <a:r>
            <a:rPr lang="en-US" altLang="zh-CN" dirty="0" smtClean="0"/>
            <a:t/>
          </a:r>
          <a:br>
            <a:rPr lang="en-US" altLang="zh-CN" dirty="0" smtClean="0"/>
          </a:br>
          <a:r>
            <a:rPr lang="zh-CN" altLang="en-US" b="0" i="0" dirty="0" smtClean="0"/>
            <a:t>蛋白质的二级结构基础上借助各种次级键卷曲折叠成特定的球状分子结构的空间构象</a:t>
          </a:r>
          <a:endParaRPr lang="zh-CN" altLang="en-US" dirty="0"/>
        </a:p>
      </dgm:t>
    </dgm:pt>
    <dgm:pt modelId="{4749D0A6-C938-4EFF-95A9-4EBA8D25C5ED}" type="parTrans" cxnId="{C7E8B435-182B-4791-ADD7-F67018D1AF11}">
      <dgm:prSet/>
      <dgm:spPr/>
      <dgm:t>
        <a:bodyPr/>
        <a:lstStyle/>
        <a:p>
          <a:endParaRPr lang="zh-CN" altLang="en-US"/>
        </a:p>
      </dgm:t>
    </dgm:pt>
    <dgm:pt modelId="{E043A21D-3976-4805-A783-E87587D13CBE}" type="sibTrans" cxnId="{C7E8B435-182B-4791-ADD7-F67018D1AF11}">
      <dgm:prSet/>
      <dgm:spPr/>
      <dgm:t>
        <a:bodyPr/>
        <a:lstStyle/>
        <a:p>
          <a:endParaRPr lang="zh-CN" altLang="en-US"/>
        </a:p>
      </dgm:t>
    </dgm:pt>
    <dgm:pt modelId="{ABB9810E-1870-467C-A252-71863300B8BB}">
      <dgm:prSet phldrT="[文本]"/>
      <dgm:spPr/>
      <dgm:t>
        <a:bodyPr/>
        <a:lstStyle/>
        <a:p>
          <a:r>
            <a:rPr lang="zh-CN" altLang="en-US" dirty="0" smtClean="0"/>
            <a:t>四级结构</a:t>
          </a:r>
          <a:r>
            <a:rPr lang="en-US" altLang="zh-CN" dirty="0" smtClean="0"/>
            <a:t/>
          </a:r>
          <a:br>
            <a:rPr lang="en-US" altLang="zh-CN" dirty="0" smtClean="0"/>
          </a:br>
          <a:r>
            <a:rPr lang="zh-CN" altLang="en-US" b="0" i="0" dirty="0" smtClean="0"/>
            <a:t>多亚基蛋白质分子中各个具有三级结构的多肽链</a:t>
          </a:r>
          <a:r>
            <a:rPr lang="en-US" altLang="zh-CN" b="0" i="0" dirty="0" smtClean="0"/>
            <a:t>,</a:t>
          </a:r>
          <a:r>
            <a:rPr lang="zh-CN" altLang="en-US" b="0" i="0" dirty="0" smtClean="0"/>
            <a:t>以适当的方式聚合所形成的蛋白质的三维结构</a:t>
          </a:r>
          <a:endParaRPr lang="zh-CN" altLang="en-US" dirty="0"/>
        </a:p>
      </dgm:t>
    </dgm:pt>
    <dgm:pt modelId="{FB02D4E9-2281-49B8-9A69-2CAF48B0FA4A}" type="parTrans" cxnId="{DD7454D1-0AA1-4C77-BEC1-6E7A3AC03BA7}">
      <dgm:prSet/>
      <dgm:spPr/>
      <dgm:t>
        <a:bodyPr/>
        <a:lstStyle/>
        <a:p>
          <a:endParaRPr lang="zh-CN" altLang="en-US"/>
        </a:p>
      </dgm:t>
    </dgm:pt>
    <dgm:pt modelId="{AE0FDB74-643D-4F55-9ADA-F167A9149046}" type="sibTrans" cxnId="{DD7454D1-0AA1-4C77-BEC1-6E7A3AC03BA7}">
      <dgm:prSet/>
      <dgm:spPr/>
      <dgm:t>
        <a:bodyPr/>
        <a:lstStyle/>
        <a:p>
          <a:endParaRPr lang="zh-CN" altLang="en-US"/>
        </a:p>
      </dgm:t>
    </dgm:pt>
    <dgm:pt modelId="{92FA379F-F876-4A29-883D-E64EB8292F89}">
      <dgm:prSet phldrT="[文本]"/>
      <dgm:spPr>
        <a:ln>
          <a:solidFill>
            <a:srgbClr val="FF0000"/>
          </a:solidFill>
        </a:ln>
      </dgm:spPr>
      <dgm:t>
        <a:bodyPr/>
        <a:lstStyle/>
        <a:p>
          <a:r>
            <a:rPr lang="zh-CN" altLang="en-US" b="0" i="0" dirty="0" smtClean="0"/>
            <a:t>并不是所有的蛋白质都具有四级结构</a:t>
          </a:r>
          <a:r>
            <a:rPr lang="en-US" altLang="zh-CN" b="0" i="0" dirty="0" smtClean="0"/>
            <a:t>,</a:t>
          </a:r>
          <a:r>
            <a:rPr lang="zh-CN" altLang="en-US" b="0" i="0" dirty="0" smtClean="0"/>
            <a:t>只有多亚基蛋白才具有四级结构</a:t>
          </a:r>
          <a:r>
            <a:rPr lang="en-US" altLang="zh-CN" b="0" i="0" dirty="0" smtClean="0"/>
            <a:t>.</a:t>
          </a:r>
          <a:r>
            <a:rPr lang="zh-CN" altLang="en-US" b="0" i="0" dirty="0" smtClean="0"/>
            <a:t>所有的蛋白质都具有一级结构、二级结构和三级结构</a:t>
          </a:r>
          <a:r>
            <a:rPr lang="en-US" altLang="zh-CN" b="0" i="0" dirty="0" smtClean="0"/>
            <a:t>.</a:t>
          </a:r>
          <a:r>
            <a:rPr lang="zh-CN" altLang="en-US" b="0" i="0" dirty="0" smtClean="0"/>
            <a:t>蛋白质的高级结构根本上还是决定于蛋白质的一级结构</a:t>
          </a:r>
          <a:endParaRPr lang="zh-CN" altLang="en-US" dirty="0"/>
        </a:p>
      </dgm:t>
    </dgm:pt>
    <dgm:pt modelId="{5550C08D-510E-41D0-B06C-C967C8970E47}" type="parTrans" cxnId="{EEE68A02-F6BB-4E43-9681-31F7532EC09E}">
      <dgm:prSet/>
      <dgm:spPr/>
      <dgm:t>
        <a:bodyPr/>
        <a:lstStyle/>
        <a:p>
          <a:endParaRPr lang="zh-CN" altLang="en-US"/>
        </a:p>
      </dgm:t>
    </dgm:pt>
    <dgm:pt modelId="{41F9408F-0209-49DF-BA49-AE2366441564}" type="sibTrans" cxnId="{EEE68A02-F6BB-4E43-9681-31F7532EC09E}">
      <dgm:prSet/>
      <dgm:spPr/>
      <dgm:t>
        <a:bodyPr/>
        <a:lstStyle/>
        <a:p>
          <a:endParaRPr lang="zh-CN" altLang="en-US"/>
        </a:p>
      </dgm:t>
    </dgm:pt>
    <dgm:pt modelId="{AE1BE719-6CC2-40B8-8605-E5981C0CA45F}" type="pres">
      <dgm:prSet presAssocID="{CF2F3A34-E407-4875-8709-A50239E032A8}" presName="Name0" presStyleCnt="0">
        <dgm:presLayoutVars>
          <dgm:dir/>
          <dgm:resizeHandles val="exact"/>
        </dgm:presLayoutVars>
      </dgm:prSet>
      <dgm:spPr/>
    </dgm:pt>
    <dgm:pt modelId="{7DEAF069-6532-470F-A64C-C438BDF06747}" type="pres">
      <dgm:prSet presAssocID="{EE45E7AE-0357-4792-BA04-784CE2AEC7FC}" presName="node" presStyleLbl="node1" presStyleIdx="0" presStyleCnt="5">
        <dgm:presLayoutVars>
          <dgm:bulletEnabled val="1"/>
        </dgm:presLayoutVars>
      </dgm:prSet>
      <dgm:spPr/>
      <dgm:t>
        <a:bodyPr/>
        <a:lstStyle/>
        <a:p>
          <a:endParaRPr lang="zh-CN" altLang="en-US"/>
        </a:p>
      </dgm:t>
    </dgm:pt>
    <dgm:pt modelId="{9287B458-EC71-4EEF-AD78-51607C3A31D3}" type="pres">
      <dgm:prSet presAssocID="{137B12E9-A3AF-4CB6-9325-FDD9983ED75E}" presName="sibTrans" presStyleLbl="sibTrans2D1" presStyleIdx="0" presStyleCnt="4"/>
      <dgm:spPr/>
      <dgm:t>
        <a:bodyPr/>
        <a:lstStyle/>
        <a:p>
          <a:endParaRPr lang="zh-CN" altLang="en-US"/>
        </a:p>
      </dgm:t>
    </dgm:pt>
    <dgm:pt modelId="{661B60D6-5397-4EC6-9377-4EAAE93B7C86}" type="pres">
      <dgm:prSet presAssocID="{137B12E9-A3AF-4CB6-9325-FDD9983ED75E}" presName="connectorText" presStyleLbl="sibTrans2D1" presStyleIdx="0" presStyleCnt="4"/>
      <dgm:spPr/>
      <dgm:t>
        <a:bodyPr/>
        <a:lstStyle/>
        <a:p>
          <a:endParaRPr lang="zh-CN" altLang="en-US"/>
        </a:p>
      </dgm:t>
    </dgm:pt>
    <dgm:pt modelId="{6AA4850F-2AA7-4E7A-8BBF-5AEA16C0CC9D}" type="pres">
      <dgm:prSet presAssocID="{B2220E7A-AD16-4845-9B9D-BE7D7F6FEFF2}" presName="node" presStyleLbl="node1" presStyleIdx="1" presStyleCnt="5">
        <dgm:presLayoutVars>
          <dgm:bulletEnabled val="1"/>
        </dgm:presLayoutVars>
      </dgm:prSet>
      <dgm:spPr/>
      <dgm:t>
        <a:bodyPr/>
        <a:lstStyle/>
        <a:p>
          <a:endParaRPr lang="zh-CN" altLang="en-US"/>
        </a:p>
      </dgm:t>
    </dgm:pt>
    <dgm:pt modelId="{9C4B3FCC-7C49-457A-AE7D-3FA8B10A1453}" type="pres">
      <dgm:prSet presAssocID="{7B99A5E9-CDD6-448D-992F-EFB591A1F003}" presName="sibTrans" presStyleLbl="sibTrans2D1" presStyleIdx="1" presStyleCnt="4"/>
      <dgm:spPr/>
      <dgm:t>
        <a:bodyPr/>
        <a:lstStyle/>
        <a:p>
          <a:endParaRPr lang="zh-CN" altLang="en-US"/>
        </a:p>
      </dgm:t>
    </dgm:pt>
    <dgm:pt modelId="{CDA080FB-31E1-4FF8-9DC1-1C8DC4927722}" type="pres">
      <dgm:prSet presAssocID="{7B99A5E9-CDD6-448D-992F-EFB591A1F003}" presName="connectorText" presStyleLbl="sibTrans2D1" presStyleIdx="1" presStyleCnt="4"/>
      <dgm:spPr/>
      <dgm:t>
        <a:bodyPr/>
        <a:lstStyle/>
        <a:p>
          <a:endParaRPr lang="zh-CN" altLang="en-US"/>
        </a:p>
      </dgm:t>
    </dgm:pt>
    <dgm:pt modelId="{4A2E3A2E-91BE-493A-903A-0B4D830E548A}" type="pres">
      <dgm:prSet presAssocID="{4EAF3182-1957-4C44-9FF1-5D7A1A6A9720}" presName="node" presStyleLbl="node1" presStyleIdx="2" presStyleCnt="5">
        <dgm:presLayoutVars>
          <dgm:bulletEnabled val="1"/>
        </dgm:presLayoutVars>
      </dgm:prSet>
      <dgm:spPr/>
      <dgm:t>
        <a:bodyPr/>
        <a:lstStyle/>
        <a:p>
          <a:endParaRPr lang="zh-CN" altLang="en-US"/>
        </a:p>
      </dgm:t>
    </dgm:pt>
    <dgm:pt modelId="{BE22F147-3643-4A7A-91E9-559D4855A9A2}" type="pres">
      <dgm:prSet presAssocID="{E043A21D-3976-4805-A783-E87587D13CBE}" presName="sibTrans" presStyleLbl="sibTrans2D1" presStyleIdx="2" presStyleCnt="4"/>
      <dgm:spPr/>
      <dgm:t>
        <a:bodyPr/>
        <a:lstStyle/>
        <a:p>
          <a:endParaRPr lang="zh-CN" altLang="en-US"/>
        </a:p>
      </dgm:t>
    </dgm:pt>
    <dgm:pt modelId="{491990D3-F7A9-4CD0-8335-CFAC1BB2F5CD}" type="pres">
      <dgm:prSet presAssocID="{E043A21D-3976-4805-A783-E87587D13CBE}" presName="connectorText" presStyleLbl="sibTrans2D1" presStyleIdx="2" presStyleCnt="4"/>
      <dgm:spPr/>
      <dgm:t>
        <a:bodyPr/>
        <a:lstStyle/>
        <a:p>
          <a:endParaRPr lang="zh-CN" altLang="en-US"/>
        </a:p>
      </dgm:t>
    </dgm:pt>
    <dgm:pt modelId="{B46EB15E-C765-4623-982B-93D90ECABC04}" type="pres">
      <dgm:prSet presAssocID="{ABB9810E-1870-467C-A252-71863300B8BB}" presName="node" presStyleLbl="node1" presStyleIdx="3" presStyleCnt="5">
        <dgm:presLayoutVars>
          <dgm:bulletEnabled val="1"/>
        </dgm:presLayoutVars>
      </dgm:prSet>
      <dgm:spPr/>
      <dgm:t>
        <a:bodyPr/>
        <a:lstStyle/>
        <a:p>
          <a:endParaRPr lang="zh-CN" altLang="en-US"/>
        </a:p>
      </dgm:t>
    </dgm:pt>
    <dgm:pt modelId="{5A66BDB6-8603-4FBB-B32E-A1747E4AF64E}" type="pres">
      <dgm:prSet presAssocID="{AE0FDB74-643D-4F55-9ADA-F167A9149046}" presName="sibTrans" presStyleLbl="sibTrans2D1" presStyleIdx="3" presStyleCnt="4"/>
      <dgm:spPr/>
      <dgm:t>
        <a:bodyPr/>
        <a:lstStyle/>
        <a:p>
          <a:endParaRPr lang="zh-CN" altLang="en-US"/>
        </a:p>
      </dgm:t>
    </dgm:pt>
    <dgm:pt modelId="{F62DE3ED-BFD4-4211-ADFC-CBEE2C32878C}" type="pres">
      <dgm:prSet presAssocID="{AE0FDB74-643D-4F55-9ADA-F167A9149046}" presName="connectorText" presStyleLbl="sibTrans2D1" presStyleIdx="3" presStyleCnt="4"/>
      <dgm:spPr/>
      <dgm:t>
        <a:bodyPr/>
        <a:lstStyle/>
        <a:p>
          <a:endParaRPr lang="zh-CN" altLang="en-US"/>
        </a:p>
      </dgm:t>
    </dgm:pt>
    <dgm:pt modelId="{C32C8001-828F-4DEC-8340-17CD3164D68D}" type="pres">
      <dgm:prSet presAssocID="{92FA379F-F876-4A29-883D-E64EB8292F89}" presName="node" presStyleLbl="node1" presStyleIdx="4" presStyleCnt="5">
        <dgm:presLayoutVars>
          <dgm:bulletEnabled val="1"/>
        </dgm:presLayoutVars>
      </dgm:prSet>
      <dgm:spPr/>
      <dgm:t>
        <a:bodyPr/>
        <a:lstStyle/>
        <a:p>
          <a:endParaRPr lang="zh-CN" altLang="en-US"/>
        </a:p>
      </dgm:t>
    </dgm:pt>
  </dgm:ptLst>
  <dgm:cxnLst>
    <dgm:cxn modelId="{451EDCBE-CC4D-4469-92FD-E57408B29CF4}" srcId="{CF2F3A34-E407-4875-8709-A50239E032A8}" destId="{EE45E7AE-0357-4792-BA04-784CE2AEC7FC}" srcOrd="0" destOrd="0" parTransId="{4BBE1E77-EFFE-4ADD-B83A-CA26927C3A96}" sibTransId="{137B12E9-A3AF-4CB6-9325-FDD9983ED75E}"/>
    <dgm:cxn modelId="{3C776A18-DAAB-40EB-8DAD-29E946D11981}" type="presOf" srcId="{137B12E9-A3AF-4CB6-9325-FDD9983ED75E}" destId="{661B60D6-5397-4EC6-9377-4EAAE93B7C86}" srcOrd="1" destOrd="0" presId="urn:microsoft.com/office/officeart/2005/8/layout/process1"/>
    <dgm:cxn modelId="{12F838AA-D64D-43BE-8B9F-D54241FBEC8F}" type="presOf" srcId="{7B99A5E9-CDD6-448D-992F-EFB591A1F003}" destId="{9C4B3FCC-7C49-457A-AE7D-3FA8B10A1453}" srcOrd="0" destOrd="0" presId="urn:microsoft.com/office/officeart/2005/8/layout/process1"/>
    <dgm:cxn modelId="{DD7454D1-0AA1-4C77-BEC1-6E7A3AC03BA7}" srcId="{CF2F3A34-E407-4875-8709-A50239E032A8}" destId="{ABB9810E-1870-467C-A252-71863300B8BB}" srcOrd="3" destOrd="0" parTransId="{FB02D4E9-2281-49B8-9A69-2CAF48B0FA4A}" sibTransId="{AE0FDB74-643D-4F55-9ADA-F167A9149046}"/>
    <dgm:cxn modelId="{D356F05C-57C8-496E-84E4-393A2428B30D}" type="presOf" srcId="{137B12E9-A3AF-4CB6-9325-FDD9983ED75E}" destId="{9287B458-EC71-4EEF-AD78-51607C3A31D3}" srcOrd="0" destOrd="0" presId="urn:microsoft.com/office/officeart/2005/8/layout/process1"/>
    <dgm:cxn modelId="{C0754674-2BC1-48C1-BBB0-D5AD253C84B5}" type="presOf" srcId="{EE45E7AE-0357-4792-BA04-784CE2AEC7FC}" destId="{7DEAF069-6532-470F-A64C-C438BDF06747}" srcOrd="0" destOrd="0" presId="urn:microsoft.com/office/officeart/2005/8/layout/process1"/>
    <dgm:cxn modelId="{E51FFA08-8EAD-4622-9278-01B3212C7B0A}" type="presOf" srcId="{AE0FDB74-643D-4F55-9ADA-F167A9149046}" destId="{F62DE3ED-BFD4-4211-ADFC-CBEE2C32878C}" srcOrd="1" destOrd="0" presId="urn:microsoft.com/office/officeart/2005/8/layout/process1"/>
    <dgm:cxn modelId="{2DB8FE3F-A433-413F-8E6B-5F9391BDD0A6}" type="presOf" srcId="{E043A21D-3976-4805-A783-E87587D13CBE}" destId="{BE22F147-3643-4A7A-91E9-559D4855A9A2}" srcOrd="0" destOrd="0" presId="urn:microsoft.com/office/officeart/2005/8/layout/process1"/>
    <dgm:cxn modelId="{DFE2EEF7-90A2-4712-A6B7-7B5E5F64DC8D}" srcId="{CF2F3A34-E407-4875-8709-A50239E032A8}" destId="{B2220E7A-AD16-4845-9B9D-BE7D7F6FEFF2}" srcOrd="1" destOrd="0" parTransId="{C6294119-A661-4E5C-9E88-FC14C7285D7A}" sibTransId="{7B99A5E9-CDD6-448D-992F-EFB591A1F003}"/>
    <dgm:cxn modelId="{194FB8C9-FFD9-4EE3-83B3-37154B101433}" type="presOf" srcId="{7B99A5E9-CDD6-448D-992F-EFB591A1F003}" destId="{CDA080FB-31E1-4FF8-9DC1-1C8DC4927722}" srcOrd="1" destOrd="0" presId="urn:microsoft.com/office/officeart/2005/8/layout/process1"/>
    <dgm:cxn modelId="{BDE49608-158A-4CC7-9420-9E82BA8347F9}" type="presOf" srcId="{E043A21D-3976-4805-A783-E87587D13CBE}" destId="{491990D3-F7A9-4CD0-8335-CFAC1BB2F5CD}" srcOrd="1" destOrd="0" presId="urn:microsoft.com/office/officeart/2005/8/layout/process1"/>
    <dgm:cxn modelId="{EEE68A02-F6BB-4E43-9681-31F7532EC09E}" srcId="{CF2F3A34-E407-4875-8709-A50239E032A8}" destId="{92FA379F-F876-4A29-883D-E64EB8292F89}" srcOrd="4" destOrd="0" parTransId="{5550C08D-510E-41D0-B06C-C967C8970E47}" sibTransId="{41F9408F-0209-49DF-BA49-AE2366441564}"/>
    <dgm:cxn modelId="{87D298E2-5844-43D6-8955-B2E4225F7A10}" type="presOf" srcId="{4EAF3182-1957-4C44-9FF1-5D7A1A6A9720}" destId="{4A2E3A2E-91BE-493A-903A-0B4D830E548A}" srcOrd="0" destOrd="0" presId="urn:microsoft.com/office/officeart/2005/8/layout/process1"/>
    <dgm:cxn modelId="{FF015EF5-D25D-47BF-895B-FD8BB656C390}" type="presOf" srcId="{B2220E7A-AD16-4845-9B9D-BE7D7F6FEFF2}" destId="{6AA4850F-2AA7-4E7A-8BBF-5AEA16C0CC9D}" srcOrd="0" destOrd="0" presId="urn:microsoft.com/office/officeart/2005/8/layout/process1"/>
    <dgm:cxn modelId="{B761917A-ED76-4A11-8771-DCD74CC4E986}" type="presOf" srcId="{ABB9810E-1870-467C-A252-71863300B8BB}" destId="{B46EB15E-C765-4623-982B-93D90ECABC04}" srcOrd="0" destOrd="0" presId="urn:microsoft.com/office/officeart/2005/8/layout/process1"/>
    <dgm:cxn modelId="{C7E8B435-182B-4791-ADD7-F67018D1AF11}" srcId="{CF2F3A34-E407-4875-8709-A50239E032A8}" destId="{4EAF3182-1957-4C44-9FF1-5D7A1A6A9720}" srcOrd="2" destOrd="0" parTransId="{4749D0A6-C938-4EFF-95A9-4EBA8D25C5ED}" sibTransId="{E043A21D-3976-4805-A783-E87587D13CBE}"/>
    <dgm:cxn modelId="{AC0CD519-F1DA-4250-B01C-F36CF10CD40D}" type="presOf" srcId="{AE0FDB74-643D-4F55-9ADA-F167A9149046}" destId="{5A66BDB6-8603-4FBB-B32E-A1747E4AF64E}" srcOrd="0" destOrd="0" presId="urn:microsoft.com/office/officeart/2005/8/layout/process1"/>
    <dgm:cxn modelId="{A401C0FB-E2A6-4627-91A7-FA4BCE504E30}" type="presOf" srcId="{CF2F3A34-E407-4875-8709-A50239E032A8}" destId="{AE1BE719-6CC2-40B8-8605-E5981C0CA45F}" srcOrd="0" destOrd="0" presId="urn:microsoft.com/office/officeart/2005/8/layout/process1"/>
    <dgm:cxn modelId="{6DED7816-A4E7-4597-9A06-717543A93ADB}" type="presOf" srcId="{92FA379F-F876-4A29-883D-E64EB8292F89}" destId="{C32C8001-828F-4DEC-8340-17CD3164D68D}" srcOrd="0" destOrd="0" presId="urn:microsoft.com/office/officeart/2005/8/layout/process1"/>
    <dgm:cxn modelId="{939BBF6C-4644-4926-8BED-210A50E9280A}" type="presParOf" srcId="{AE1BE719-6CC2-40B8-8605-E5981C0CA45F}" destId="{7DEAF069-6532-470F-A64C-C438BDF06747}" srcOrd="0" destOrd="0" presId="urn:microsoft.com/office/officeart/2005/8/layout/process1"/>
    <dgm:cxn modelId="{DDC0460D-7D22-46D1-A845-708B504A43AA}" type="presParOf" srcId="{AE1BE719-6CC2-40B8-8605-E5981C0CA45F}" destId="{9287B458-EC71-4EEF-AD78-51607C3A31D3}" srcOrd="1" destOrd="0" presId="urn:microsoft.com/office/officeart/2005/8/layout/process1"/>
    <dgm:cxn modelId="{C531F6B2-66FE-4E91-89DA-426570D43CDB}" type="presParOf" srcId="{9287B458-EC71-4EEF-AD78-51607C3A31D3}" destId="{661B60D6-5397-4EC6-9377-4EAAE93B7C86}" srcOrd="0" destOrd="0" presId="urn:microsoft.com/office/officeart/2005/8/layout/process1"/>
    <dgm:cxn modelId="{D4A57BBE-1627-4FE2-AC06-497B63C1D8C3}" type="presParOf" srcId="{AE1BE719-6CC2-40B8-8605-E5981C0CA45F}" destId="{6AA4850F-2AA7-4E7A-8BBF-5AEA16C0CC9D}" srcOrd="2" destOrd="0" presId="urn:microsoft.com/office/officeart/2005/8/layout/process1"/>
    <dgm:cxn modelId="{AE2073B9-E6E7-4DF8-A574-78345E46F1EB}" type="presParOf" srcId="{AE1BE719-6CC2-40B8-8605-E5981C0CA45F}" destId="{9C4B3FCC-7C49-457A-AE7D-3FA8B10A1453}" srcOrd="3" destOrd="0" presId="urn:microsoft.com/office/officeart/2005/8/layout/process1"/>
    <dgm:cxn modelId="{5E092862-9A3C-4918-9F57-4EBC7ABF9E54}" type="presParOf" srcId="{9C4B3FCC-7C49-457A-AE7D-3FA8B10A1453}" destId="{CDA080FB-31E1-4FF8-9DC1-1C8DC4927722}" srcOrd="0" destOrd="0" presId="urn:microsoft.com/office/officeart/2005/8/layout/process1"/>
    <dgm:cxn modelId="{35D54084-C23F-4F72-B027-8038512A76FE}" type="presParOf" srcId="{AE1BE719-6CC2-40B8-8605-E5981C0CA45F}" destId="{4A2E3A2E-91BE-493A-903A-0B4D830E548A}" srcOrd="4" destOrd="0" presId="urn:microsoft.com/office/officeart/2005/8/layout/process1"/>
    <dgm:cxn modelId="{10D3965B-3BE9-4257-87CA-F66A62CF3959}" type="presParOf" srcId="{AE1BE719-6CC2-40B8-8605-E5981C0CA45F}" destId="{BE22F147-3643-4A7A-91E9-559D4855A9A2}" srcOrd="5" destOrd="0" presId="urn:microsoft.com/office/officeart/2005/8/layout/process1"/>
    <dgm:cxn modelId="{E82155E2-7490-4457-8C69-9514E8ACCF32}" type="presParOf" srcId="{BE22F147-3643-4A7A-91E9-559D4855A9A2}" destId="{491990D3-F7A9-4CD0-8335-CFAC1BB2F5CD}" srcOrd="0" destOrd="0" presId="urn:microsoft.com/office/officeart/2005/8/layout/process1"/>
    <dgm:cxn modelId="{4B550378-6342-498A-8997-816E68AAB5BE}" type="presParOf" srcId="{AE1BE719-6CC2-40B8-8605-E5981C0CA45F}" destId="{B46EB15E-C765-4623-982B-93D90ECABC04}" srcOrd="6" destOrd="0" presId="urn:microsoft.com/office/officeart/2005/8/layout/process1"/>
    <dgm:cxn modelId="{313F0FE9-FA23-4910-B1F8-25982389ED74}" type="presParOf" srcId="{AE1BE719-6CC2-40B8-8605-E5981C0CA45F}" destId="{5A66BDB6-8603-4FBB-B32E-A1747E4AF64E}" srcOrd="7" destOrd="0" presId="urn:microsoft.com/office/officeart/2005/8/layout/process1"/>
    <dgm:cxn modelId="{3A9E80C9-B91A-4D6A-B21E-9AE374785390}" type="presParOf" srcId="{5A66BDB6-8603-4FBB-B32E-A1747E4AF64E}" destId="{F62DE3ED-BFD4-4211-ADFC-CBEE2C32878C}" srcOrd="0" destOrd="0" presId="urn:microsoft.com/office/officeart/2005/8/layout/process1"/>
    <dgm:cxn modelId="{C45C36B4-2974-4EEE-B271-780E3CA36FA8}" type="presParOf" srcId="{AE1BE719-6CC2-40B8-8605-E5981C0CA45F}" destId="{C32C8001-828F-4DEC-8340-17CD3164D68D}" srcOrd="8" destOrd="0" presId="urn:microsoft.com/office/officeart/2005/8/layout/process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87D03D-D8F7-4A4F-8E30-56015EE3A01E}">
      <dsp:nvSpPr>
        <dsp:cNvPr id="0" name=""/>
        <dsp:cNvSpPr/>
      </dsp:nvSpPr>
      <dsp:spPr>
        <a:xfrm>
          <a:off x="2268" y="193520"/>
          <a:ext cx="678065" cy="44498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kern="1200" dirty="0" smtClean="0"/>
            <a:t>序列</a:t>
          </a:r>
          <a:endParaRPr lang="zh-CN" altLang="en-US" sz="1800" kern="1200" dirty="0"/>
        </a:p>
      </dsp:txBody>
      <dsp:txXfrm>
        <a:off x="15301" y="206553"/>
        <a:ext cx="651999" cy="418914"/>
      </dsp:txXfrm>
    </dsp:sp>
    <dsp:sp modelId="{E1F0A82C-78E2-49CF-A9C8-C1D0B9090D7F}">
      <dsp:nvSpPr>
        <dsp:cNvPr id="0" name=""/>
        <dsp:cNvSpPr/>
      </dsp:nvSpPr>
      <dsp:spPr>
        <a:xfrm>
          <a:off x="748141" y="331930"/>
          <a:ext cx="143749" cy="16816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zh-CN" altLang="en-US" sz="700" kern="1200"/>
        </a:p>
      </dsp:txBody>
      <dsp:txXfrm>
        <a:off x="748141" y="365562"/>
        <a:ext cx="100624" cy="100896"/>
      </dsp:txXfrm>
    </dsp:sp>
    <dsp:sp modelId="{A9DCE59D-1C8E-4B74-BDF4-9515AD8F55C6}">
      <dsp:nvSpPr>
        <dsp:cNvPr id="0" name=""/>
        <dsp:cNvSpPr/>
      </dsp:nvSpPr>
      <dsp:spPr>
        <a:xfrm>
          <a:off x="951561" y="193520"/>
          <a:ext cx="678065" cy="44498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kern="1200" dirty="0" smtClean="0"/>
            <a:t>结构</a:t>
          </a:r>
          <a:endParaRPr lang="zh-CN" altLang="en-US" sz="1800" kern="1200" dirty="0"/>
        </a:p>
      </dsp:txBody>
      <dsp:txXfrm>
        <a:off x="964594" y="206553"/>
        <a:ext cx="651999" cy="418914"/>
      </dsp:txXfrm>
    </dsp:sp>
    <dsp:sp modelId="{CDEE6011-9BC5-4478-9AFC-8E40A22E0328}">
      <dsp:nvSpPr>
        <dsp:cNvPr id="0" name=""/>
        <dsp:cNvSpPr/>
      </dsp:nvSpPr>
      <dsp:spPr>
        <a:xfrm>
          <a:off x="1697433" y="331930"/>
          <a:ext cx="143749" cy="16816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zh-CN" altLang="en-US" sz="700" kern="1200"/>
        </a:p>
      </dsp:txBody>
      <dsp:txXfrm>
        <a:off x="1697433" y="365562"/>
        <a:ext cx="100624" cy="100896"/>
      </dsp:txXfrm>
    </dsp:sp>
    <dsp:sp modelId="{87E2C5BE-6989-42ED-A2E2-232AB65F355E}">
      <dsp:nvSpPr>
        <dsp:cNvPr id="0" name=""/>
        <dsp:cNvSpPr/>
      </dsp:nvSpPr>
      <dsp:spPr>
        <a:xfrm>
          <a:off x="1900853" y="193520"/>
          <a:ext cx="678065" cy="444980"/>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CN" altLang="en-US" sz="1800" kern="1200" dirty="0" smtClean="0"/>
            <a:t>功能</a:t>
          </a:r>
          <a:endParaRPr lang="zh-CN" altLang="en-US" sz="1800" kern="1200" dirty="0"/>
        </a:p>
      </dsp:txBody>
      <dsp:txXfrm>
        <a:off x="1913886" y="206553"/>
        <a:ext cx="651999" cy="4189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EAF069-6532-470F-A64C-C438BDF06747}">
      <dsp:nvSpPr>
        <dsp:cNvPr id="0" name=""/>
        <dsp:cNvSpPr/>
      </dsp:nvSpPr>
      <dsp:spPr>
        <a:xfrm>
          <a:off x="4629" y="565325"/>
          <a:ext cx="1435225" cy="197245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序列：一级结构</a:t>
          </a:r>
          <a:r>
            <a:rPr lang="en-US" altLang="zh-CN" sz="1200" kern="1200" dirty="0" smtClean="0"/>
            <a:t/>
          </a:r>
          <a:br>
            <a:rPr lang="en-US" altLang="zh-CN" sz="1200" kern="1200" dirty="0" smtClean="0"/>
          </a:br>
          <a:r>
            <a:rPr lang="zh-CN" altLang="en-US" sz="1200" b="0" i="0" kern="1200" dirty="0" smtClean="0"/>
            <a:t>蛋白质多肽链中氨基酸的排列顺序</a:t>
          </a:r>
          <a:r>
            <a:rPr lang="en-US" altLang="zh-CN" sz="1200" b="0" i="0" kern="1200" dirty="0" smtClean="0"/>
            <a:t>,</a:t>
          </a:r>
          <a:r>
            <a:rPr lang="zh-CN" altLang="en-US" sz="1200" b="0" i="0" kern="1200" dirty="0" smtClean="0"/>
            <a:t>以及二硫键的位置</a:t>
          </a:r>
          <a:endParaRPr lang="zh-CN" altLang="en-US" sz="1200" kern="1200" dirty="0"/>
        </a:p>
      </dsp:txBody>
      <dsp:txXfrm>
        <a:off x="46665" y="607361"/>
        <a:ext cx="1351153" cy="1888382"/>
      </dsp:txXfrm>
    </dsp:sp>
    <dsp:sp modelId="{9287B458-EC71-4EEF-AD78-51607C3A31D3}">
      <dsp:nvSpPr>
        <dsp:cNvPr id="0" name=""/>
        <dsp:cNvSpPr/>
      </dsp:nvSpPr>
      <dsp:spPr>
        <a:xfrm>
          <a:off x="1583378" y="1373584"/>
          <a:ext cx="304267" cy="35593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zh-CN" altLang="en-US" sz="1000" kern="1200"/>
        </a:p>
      </dsp:txBody>
      <dsp:txXfrm>
        <a:off x="1583378" y="1444771"/>
        <a:ext cx="212987" cy="213562"/>
      </dsp:txXfrm>
    </dsp:sp>
    <dsp:sp modelId="{6AA4850F-2AA7-4E7A-8BBF-5AEA16C0CC9D}">
      <dsp:nvSpPr>
        <dsp:cNvPr id="0" name=""/>
        <dsp:cNvSpPr/>
      </dsp:nvSpPr>
      <dsp:spPr>
        <a:xfrm>
          <a:off x="2013945" y="565325"/>
          <a:ext cx="1435225" cy="197245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二级结构：</a:t>
          </a:r>
          <a:r>
            <a:rPr lang="en-US" altLang="zh-CN" sz="1200" kern="1200" dirty="0" smtClean="0"/>
            <a:t>alpha</a:t>
          </a:r>
          <a:r>
            <a:rPr lang="zh-CN" altLang="en-US" sz="1200" kern="1200" dirty="0" smtClean="0"/>
            <a:t>螺旋和</a:t>
          </a:r>
          <a:r>
            <a:rPr lang="en-US" altLang="zh-CN" sz="1200" kern="1200" dirty="0" smtClean="0"/>
            <a:t>β</a:t>
          </a:r>
          <a:r>
            <a:rPr lang="zh-CN" altLang="en-US" sz="1200" kern="1200" dirty="0" smtClean="0"/>
            <a:t>折叠</a:t>
          </a:r>
          <a:r>
            <a:rPr lang="en-US" altLang="zh-CN" sz="1200" kern="1200" dirty="0" smtClean="0"/>
            <a:t/>
          </a:r>
          <a:br>
            <a:rPr lang="en-US" altLang="zh-CN" sz="1200" kern="1200" dirty="0" smtClean="0"/>
          </a:br>
          <a:r>
            <a:rPr lang="zh-CN" altLang="en-US" sz="1200" b="0" i="0" kern="1200" dirty="0" smtClean="0"/>
            <a:t>蛋白质分子局区域内</a:t>
          </a:r>
          <a:r>
            <a:rPr lang="en-US" altLang="zh-CN" sz="1200" b="0" i="0" kern="1200" dirty="0" smtClean="0"/>
            <a:t>,</a:t>
          </a:r>
          <a:r>
            <a:rPr lang="zh-CN" altLang="en-US" sz="1200" b="0" i="0" kern="1200" dirty="0" smtClean="0"/>
            <a:t>多肽链沿一定方向盘绕和折叠的方式</a:t>
          </a:r>
          <a:endParaRPr lang="zh-CN" altLang="en-US" sz="1200" kern="1200" dirty="0"/>
        </a:p>
      </dsp:txBody>
      <dsp:txXfrm>
        <a:off x="2055981" y="607361"/>
        <a:ext cx="1351153" cy="1888382"/>
      </dsp:txXfrm>
    </dsp:sp>
    <dsp:sp modelId="{9C4B3FCC-7C49-457A-AE7D-3FA8B10A1453}">
      <dsp:nvSpPr>
        <dsp:cNvPr id="0" name=""/>
        <dsp:cNvSpPr/>
      </dsp:nvSpPr>
      <dsp:spPr>
        <a:xfrm>
          <a:off x="3592694" y="1373584"/>
          <a:ext cx="304267" cy="35593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zh-CN" altLang="en-US" sz="1000" kern="1200"/>
        </a:p>
      </dsp:txBody>
      <dsp:txXfrm>
        <a:off x="3592694" y="1444771"/>
        <a:ext cx="212987" cy="213562"/>
      </dsp:txXfrm>
    </dsp:sp>
    <dsp:sp modelId="{4A2E3A2E-91BE-493A-903A-0B4D830E548A}">
      <dsp:nvSpPr>
        <dsp:cNvPr id="0" name=""/>
        <dsp:cNvSpPr/>
      </dsp:nvSpPr>
      <dsp:spPr>
        <a:xfrm>
          <a:off x="4023262" y="565325"/>
          <a:ext cx="1435225" cy="197245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三级结构</a:t>
          </a:r>
          <a:r>
            <a:rPr lang="en-US" altLang="zh-CN" sz="1200" kern="1200" dirty="0" smtClean="0"/>
            <a:t/>
          </a:r>
          <a:br>
            <a:rPr lang="en-US" altLang="zh-CN" sz="1200" kern="1200" dirty="0" smtClean="0"/>
          </a:br>
          <a:r>
            <a:rPr lang="zh-CN" altLang="en-US" sz="1200" b="0" i="0" kern="1200" dirty="0" smtClean="0"/>
            <a:t>蛋白质的二级结构基础上借助各种次级键卷曲折叠成特定的球状分子结构的空间构象</a:t>
          </a:r>
          <a:endParaRPr lang="zh-CN" altLang="en-US" sz="1200" kern="1200" dirty="0"/>
        </a:p>
      </dsp:txBody>
      <dsp:txXfrm>
        <a:off x="4065298" y="607361"/>
        <a:ext cx="1351153" cy="1888382"/>
      </dsp:txXfrm>
    </dsp:sp>
    <dsp:sp modelId="{BE22F147-3643-4A7A-91E9-559D4855A9A2}">
      <dsp:nvSpPr>
        <dsp:cNvPr id="0" name=""/>
        <dsp:cNvSpPr/>
      </dsp:nvSpPr>
      <dsp:spPr>
        <a:xfrm>
          <a:off x="5602010" y="1373584"/>
          <a:ext cx="304267" cy="35593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zh-CN" altLang="en-US" sz="1000" kern="1200"/>
        </a:p>
      </dsp:txBody>
      <dsp:txXfrm>
        <a:off x="5602010" y="1444771"/>
        <a:ext cx="212987" cy="213562"/>
      </dsp:txXfrm>
    </dsp:sp>
    <dsp:sp modelId="{B46EB15E-C765-4623-982B-93D90ECABC04}">
      <dsp:nvSpPr>
        <dsp:cNvPr id="0" name=""/>
        <dsp:cNvSpPr/>
      </dsp:nvSpPr>
      <dsp:spPr>
        <a:xfrm>
          <a:off x="6032578" y="565325"/>
          <a:ext cx="1435225" cy="197245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四级结构</a:t>
          </a:r>
          <a:r>
            <a:rPr lang="en-US" altLang="zh-CN" sz="1200" kern="1200" dirty="0" smtClean="0"/>
            <a:t/>
          </a:r>
          <a:br>
            <a:rPr lang="en-US" altLang="zh-CN" sz="1200" kern="1200" dirty="0" smtClean="0"/>
          </a:br>
          <a:r>
            <a:rPr lang="zh-CN" altLang="en-US" sz="1200" b="0" i="0" kern="1200" dirty="0" smtClean="0"/>
            <a:t>多亚基蛋白质分子中各个具有三级结构的多肽链</a:t>
          </a:r>
          <a:r>
            <a:rPr lang="en-US" altLang="zh-CN" sz="1200" b="0" i="0" kern="1200" dirty="0" smtClean="0"/>
            <a:t>,</a:t>
          </a:r>
          <a:r>
            <a:rPr lang="zh-CN" altLang="en-US" sz="1200" b="0" i="0" kern="1200" dirty="0" smtClean="0"/>
            <a:t>以适当的方式聚合所形成的蛋白质的三维结构</a:t>
          </a:r>
          <a:endParaRPr lang="zh-CN" altLang="en-US" sz="1200" kern="1200" dirty="0"/>
        </a:p>
      </dsp:txBody>
      <dsp:txXfrm>
        <a:off x="6074614" y="607361"/>
        <a:ext cx="1351153" cy="1888382"/>
      </dsp:txXfrm>
    </dsp:sp>
    <dsp:sp modelId="{5A66BDB6-8603-4FBB-B32E-A1747E4AF64E}">
      <dsp:nvSpPr>
        <dsp:cNvPr id="0" name=""/>
        <dsp:cNvSpPr/>
      </dsp:nvSpPr>
      <dsp:spPr>
        <a:xfrm>
          <a:off x="7611326" y="1373584"/>
          <a:ext cx="304267" cy="35593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zh-CN" altLang="en-US" sz="1000" kern="1200"/>
        </a:p>
      </dsp:txBody>
      <dsp:txXfrm>
        <a:off x="7611326" y="1444771"/>
        <a:ext cx="212987" cy="213562"/>
      </dsp:txXfrm>
    </dsp:sp>
    <dsp:sp modelId="{C32C8001-828F-4DEC-8340-17CD3164D68D}">
      <dsp:nvSpPr>
        <dsp:cNvPr id="0" name=""/>
        <dsp:cNvSpPr/>
      </dsp:nvSpPr>
      <dsp:spPr>
        <a:xfrm>
          <a:off x="8041894" y="565325"/>
          <a:ext cx="1435225" cy="1972454"/>
        </a:xfrm>
        <a:prstGeom prst="roundRect">
          <a:avLst>
            <a:gd name="adj" fmla="val 10000"/>
          </a:avLst>
        </a:prstGeom>
        <a:solidFill>
          <a:schemeClr val="accent1">
            <a:hueOff val="0"/>
            <a:satOff val="0"/>
            <a:lumOff val="0"/>
            <a:alphaOff val="0"/>
          </a:schemeClr>
        </a:solidFill>
        <a:ln w="15875" cap="flat" cmpd="sng" algn="ctr">
          <a:solidFill>
            <a:srgbClr val="FF0000"/>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b="0" i="0" kern="1200" dirty="0" smtClean="0"/>
            <a:t>并不是所有的蛋白质都具有四级结构</a:t>
          </a:r>
          <a:r>
            <a:rPr lang="en-US" altLang="zh-CN" sz="1200" b="0" i="0" kern="1200" dirty="0" smtClean="0"/>
            <a:t>,</a:t>
          </a:r>
          <a:r>
            <a:rPr lang="zh-CN" altLang="en-US" sz="1200" b="0" i="0" kern="1200" dirty="0" smtClean="0"/>
            <a:t>只有多亚基蛋白才具有四级结构</a:t>
          </a:r>
          <a:r>
            <a:rPr lang="en-US" altLang="zh-CN" sz="1200" b="0" i="0" kern="1200" dirty="0" smtClean="0"/>
            <a:t>.</a:t>
          </a:r>
          <a:r>
            <a:rPr lang="zh-CN" altLang="en-US" sz="1200" b="0" i="0" kern="1200" dirty="0" smtClean="0"/>
            <a:t>所有的蛋白质都具有一级结构、二级结构和三级结构</a:t>
          </a:r>
          <a:r>
            <a:rPr lang="en-US" altLang="zh-CN" sz="1200" b="0" i="0" kern="1200" dirty="0" smtClean="0"/>
            <a:t>.</a:t>
          </a:r>
          <a:r>
            <a:rPr lang="zh-CN" altLang="en-US" sz="1200" b="0" i="0" kern="1200" dirty="0" smtClean="0"/>
            <a:t>蛋白质的高级结构根本上还是决定于蛋白质的一级结构</a:t>
          </a:r>
          <a:endParaRPr lang="zh-CN" altLang="en-US" sz="1200" kern="1200" dirty="0"/>
        </a:p>
      </dsp:txBody>
      <dsp:txXfrm>
        <a:off x="8083930" y="607361"/>
        <a:ext cx="1351153" cy="188838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e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976DE5-D233-40C1-8F11-16C9AE8F215C}" type="datetimeFigureOut">
              <a:rPr lang="zh-CN" altLang="en-US" smtClean="0"/>
              <a:t>2017/3/23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21DE30-B1D9-4EBE-B9F9-8F83EC48E9B3}" type="slidenum">
              <a:rPr lang="zh-CN" altLang="en-US" smtClean="0"/>
              <a:t>‹#›</a:t>
            </a:fld>
            <a:endParaRPr lang="zh-CN" altLang="en-US"/>
          </a:p>
        </p:txBody>
      </p:sp>
    </p:spTree>
    <p:extLst>
      <p:ext uri="{BB962C8B-B14F-4D97-AF65-F5344CB8AC3E}">
        <p14:creationId xmlns:p14="http://schemas.microsoft.com/office/powerpoint/2010/main" val="17368536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2. </a:t>
            </a:r>
            <a:r>
              <a:rPr lang="zh-CN" altLang="en-US" dirty="0" smtClean="0"/>
              <a:t>比如蛋白质二级结构的</a:t>
            </a:r>
            <a:r>
              <a:rPr lang="en-US" altLang="zh-CN" dirty="0" smtClean="0"/>
              <a:t>α</a:t>
            </a:r>
            <a:r>
              <a:rPr lang="zh-CN" altLang="en-US" dirty="0" smtClean="0"/>
              <a:t>螺旋和</a:t>
            </a:r>
            <a:r>
              <a:rPr lang="en-US" altLang="zh-CN" dirty="0" smtClean="0"/>
              <a:t>β</a:t>
            </a:r>
            <a:r>
              <a:rPr lang="zh-CN" altLang="en-US" dirty="0" smtClean="0"/>
              <a:t>折叠</a:t>
            </a:r>
            <a:endParaRPr lang="en-US" altLang="zh-CN" dirty="0" smtClean="0"/>
          </a:p>
          <a:p>
            <a:r>
              <a:rPr lang="en-US" altLang="zh-CN" dirty="0" smtClean="0"/>
              <a:t>5.</a:t>
            </a:r>
            <a:r>
              <a:rPr lang="zh-CN" altLang="en-US" dirty="0" smtClean="0"/>
              <a:t>比如癌症的发生，在癌变的每一阶段，都有多个基因共同参与来调控癌症的发生发展，这些参与癌症发生发展的多个功能相似的或者互补的易感基因则组成易感基因群</a:t>
            </a:r>
            <a:endParaRPr lang="zh-CN" altLang="en-US" dirty="0"/>
          </a:p>
        </p:txBody>
      </p:sp>
      <p:sp>
        <p:nvSpPr>
          <p:cNvPr id="4" name="灯片编号占位符 3"/>
          <p:cNvSpPr>
            <a:spLocks noGrp="1"/>
          </p:cNvSpPr>
          <p:nvPr>
            <p:ph type="sldNum" sz="quarter" idx="10"/>
          </p:nvPr>
        </p:nvSpPr>
        <p:spPr/>
        <p:txBody>
          <a:bodyPr/>
          <a:lstStyle/>
          <a:p>
            <a:fld id="{3721DE30-B1D9-4EBE-B9F9-8F83EC48E9B3}" type="slidenum">
              <a:rPr lang="zh-CN" altLang="en-US" smtClean="0"/>
              <a:t>16</a:t>
            </a:fld>
            <a:endParaRPr lang="zh-CN" altLang="en-US"/>
          </a:p>
        </p:txBody>
      </p:sp>
    </p:spTree>
    <p:extLst>
      <p:ext uri="{BB962C8B-B14F-4D97-AF65-F5344CB8AC3E}">
        <p14:creationId xmlns:p14="http://schemas.microsoft.com/office/powerpoint/2010/main" val="19959995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EDFCF1E8-9F40-4678-83AF-919A822A672D}" type="datetimeFigureOut">
              <a:rPr lang="zh-CN" altLang="en-US" smtClean="0"/>
              <a:t>2017/3/23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1F2C31-625F-41AF-8AD3-A1B90E4EBD65}" type="slidenum">
              <a:rPr lang="zh-CN" altLang="en-US" smtClean="0"/>
              <a:t>‹#›</a:t>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18974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DFCF1E8-9F40-4678-83AF-919A822A672D}" type="datetimeFigureOut">
              <a:rPr lang="zh-CN" altLang="en-US" smtClean="0"/>
              <a:t>2017/3/23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1F2C31-625F-41AF-8AD3-A1B90E4EBD65}" type="slidenum">
              <a:rPr lang="zh-CN" altLang="en-US" smtClean="0"/>
              <a:t>‹#›</a:t>
            </a:fld>
            <a:endParaRPr lang="zh-CN" altLang="en-US"/>
          </a:p>
        </p:txBody>
      </p:sp>
    </p:spTree>
    <p:extLst>
      <p:ext uri="{BB962C8B-B14F-4D97-AF65-F5344CB8AC3E}">
        <p14:creationId xmlns:p14="http://schemas.microsoft.com/office/powerpoint/2010/main" val="3397389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DFCF1E8-9F40-4678-83AF-919A822A672D}" type="datetimeFigureOut">
              <a:rPr lang="zh-CN" altLang="en-US" smtClean="0"/>
              <a:t>2017/3/23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1F2C31-625F-41AF-8AD3-A1B90E4EBD65}" type="slidenum">
              <a:rPr lang="zh-CN" altLang="en-US" smtClean="0"/>
              <a:t>‹#›</a:t>
            </a:fld>
            <a:endParaRPr lang="zh-CN" altLang="en-US"/>
          </a:p>
        </p:txBody>
      </p:sp>
    </p:spTree>
    <p:extLst>
      <p:ext uri="{BB962C8B-B14F-4D97-AF65-F5344CB8AC3E}">
        <p14:creationId xmlns:p14="http://schemas.microsoft.com/office/powerpoint/2010/main" val="1058630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EDFCF1E8-9F40-4678-83AF-919A822A672D}" type="datetimeFigureOut">
              <a:rPr lang="zh-CN" altLang="en-US" smtClean="0"/>
              <a:t>2017/3/23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1F2C31-625F-41AF-8AD3-A1B90E4EBD65}" type="slidenum">
              <a:rPr lang="zh-CN" altLang="en-US" smtClean="0"/>
              <a:t>‹#›</a:t>
            </a:fld>
            <a:endParaRPr lang="zh-CN" altLang="en-US"/>
          </a:p>
        </p:txBody>
      </p:sp>
    </p:spTree>
    <p:extLst>
      <p:ext uri="{BB962C8B-B14F-4D97-AF65-F5344CB8AC3E}">
        <p14:creationId xmlns:p14="http://schemas.microsoft.com/office/powerpoint/2010/main" val="15010609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EDFCF1E8-9F40-4678-83AF-919A822A672D}" type="datetimeFigureOut">
              <a:rPr lang="zh-CN" altLang="en-US" smtClean="0"/>
              <a:t>2017/3/23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A1F2C31-625F-41AF-8AD3-A1B90E4EBD65}" type="slidenum">
              <a:rPr lang="zh-CN" altLang="en-US" smtClean="0"/>
              <a:t>‹#›</a:t>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6695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EDFCF1E8-9F40-4678-83AF-919A822A672D}" type="datetimeFigureOut">
              <a:rPr lang="zh-CN" altLang="en-US" smtClean="0"/>
              <a:t>2017/3/23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A1F2C31-625F-41AF-8AD3-A1B90E4EBD65}" type="slidenum">
              <a:rPr lang="zh-CN" altLang="en-US" smtClean="0"/>
              <a:t>‹#›</a:t>
            </a:fld>
            <a:endParaRPr lang="zh-CN" altLang="en-US"/>
          </a:p>
        </p:txBody>
      </p:sp>
    </p:spTree>
    <p:extLst>
      <p:ext uri="{BB962C8B-B14F-4D97-AF65-F5344CB8AC3E}">
        <p14:creationId xmlns:p14="http://schemas.microsoft.com/office/powerpoint/2010/main" val="672500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097280" y="2582334"/>
            <a:ext cx="4937760" cy="33782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217920" y="2582334"/>
            <a:ext cx="4937760" cy="33782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EDFCF1E8-9F40-4678-83AF-919A822A672D}" type="datetimeFigureOut">
              <a:rPr lang="zh-CN" altLang="en-US" smtClean="0"/>
              <a:t>2017/3/23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A1F2C31-625F-41AF-8AD3-A1B90E4EBD65}" type="slidenum">
              <a:rPr lang="zh-CN" altLang="en-US" smtClean="0"/>
              <a:t>‹#›</a:t>
            </a:fld>
            <a:endParaRPr lang="zh-CN" altLang="en-US"/>
          </a:p>
        </p:txBody>
      </p:sp>
    </p:spTree>
    <p:extLst>
      <p:ext uri="{BB962C8B-B14F-4D97-AF65-F5344CB8AC3E}">
        <p14:creationId xmlns:p14="http://schemas.microsoft.com/office/powerpoint/2010/main" val="17008427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EDFCF1E8-9F40-4678-83AF-919A822A672D}" type="datetimeFigureOut">
              <a:rPr lang="zh-CN" altLang="en-US" smtClean="0"/>
              <a:t>2017/3/23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A1F2C31-625F-41AF-8AD3-A1B90E4EBD65}" type="slidenum">
              <a:rPr lang="zh-CN" altLang="en-US" smtClean="0"/>
              <a:t>‹#›</a:t>
            </a:fld>
            <a:endParaRPr lang="zh-CN" altLang="en-US"/>
          </a:p>
        </p:txBody>
      </p:sp>
    </p:spTree>
    <p:extLst>
      <p:ext uri="{BB962C8B-B14F-4D97-AF65-F5344CB8AC3E}">
        <p14:creationId xmlns:p14="http://schemas.microsoft.com/office/powerpoint/2010/main" val="3973968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DFCF1E8-9F40-4678-83AF-919A822A672D}" type="datetimeFigureOut">
              <a:rPr lang="zh-CN" altLang="en-US" smtClean="0"/>
              <a:t>2017/3/23</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6A1F2C31-625F-41AF-8AD3-A1B90E4EBD65}" type="slidenum">
              <a:rPr lang="zh-CN" altLang="en-US" smtClean="0"/>
              <a:t>‹#›</a:t>
            </a:fld>
            <a:endParaRPr lang="zh-CN" altLang="en-US"/>
          </a:p>
        </p:txBody>
      </p:sp>
    </p:spTree>
    <p:extLst>
      <p:ext uri="{BB962C8B-B14F-4D97-AF65-F5344CB8AC3E}">
        <p14:creationId xmlns:p14="http://schemas.microsoft.com/office/powerpoint/2010/main" val="20507490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DFCF1E8-9F40-4678-83AF-919A822A672D}" type="datetimeFigureOut">
              <a:rPr lang="zh-CN" altLang="en-US" smtClean="0"/>
              <a:t>2017/3/23</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A1F2C31-625F-41AF-8AD3-A1B90E4EBD65}" type="slidenum">
              <a:rPr lang="zh-CN" altLang="en-US" smtClean="0"/>
              <a:t>‹#›</a:t>
            </a:fld>
            <a:endParaRPr lang="zh-CN" altLang="en-US"/>
          </a:p>
        </p:txBody>
      </p:sp>
    </p:spTree>
    <p:extLst>
      <p:ext uri="{BB962C8B-B14F-4D97-AF65-F5344CB8AC3E}">
        <p14:creationId xmlns:p14="http://schemas.microsoft.com/office/powerpoint/2010/main" val="1429562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EDFCF1E8-9F40-4678-83AF-919A822A672D}" type="datetimeFigureOut">
              <a:rPr lang="zh-CN" altLang="en-US" smtClean="0"/>
              <a:t>2017/3/23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A1F2C31-625F-41AF-8AD3-A1B90E4EBD65}" type="slidenum">
              <a:rPr lang="zh-CN" altLang="en-US" smtClean="0"/>
              <a:t>‹#›</a:t>
            </a:fld>
            <a:endParaRPr lang="zh-CN" altLang="en-US"/>
          </a:p>
        </p:txBody>
      </p:sp>
    </p:spTree>
    <p:extLst>
      <p:ext uri="{BB962C8B-B14F-4D97-AF65-F5344CB8AC3E}">
        <p14:creationId xmlns:p14="http://schemas.microsoft.com/office/powerpoint/2010/main" val="1675595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DFCF1E8-9F40-4678-83AF-919A822A672D}" type="datetimeFigureOut">
              <a:rPr lang="zh-CN" altLang="en-US" smtClean="0"/>
              <a:t>2017/3/23</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A1F2C31-625F-41AF-8AD3-A1B90E4EBD65}" type="slidenum">
              <a:rPr lang="zh-CN" altLang="en-US" smtClean="0"/>
              <a:t>‹#›</a:t>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8882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4v"/><Relationship Id="rId1" Type="http://schemas.microsoft.com/office/2007/relationships/media" Target="../media/media1.m4v"/><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smtClean="0"/>
              <a:t>生物信息学背景</a:t>
            </a:r>
            <a:endParaRPr lang="zh-CN" altLang="en-US" dirty="0"/>
          </a:p>
        </p:txBody>
      </p:sp>
      <p:sp>
        <p:nvSpPr>
          <p:cNvPr id="3" name="副标题 2"/>
          <p:cNvSpPr>
            <a:spLocks noGrp="1"/>
          </p:cNvSpPr>
          <p:nvPr>
            <p:ph type="subTitle" idx="1"/>
          </p:nvPr>
        </p:nvSpPr>
        <p:spPr/>
        <p:txBody>
          <a:bodyPr/>
          <a:lstStyle/>
          <a:p>
            <a:endParaRPr lang="zh-CN" altLang="en-US" dirty="0"/>
          </a:p>
        </p:txBody>
      </p:sp>
    </p:spTree>
    <p:extLst>
      <p:ext uri="{BB962C8B-B14F-4D97-AF65-F5344CB8AC3E}">
        <p14:creationId xmlns:p14="http://schemas.microsoft.com/office/powerpoint/2010/main" val="3662087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RNA</a:t>
            </a:r>
            <a:endParaRPr lang="zh-CN" altLang="en-US" dirty="0"/>
          </a:p>
        </p:txBody>
      </p:sp>
      <p:sp>
        <p:nvSpPr>
          <p:cNvPr id="3" name="内容占位符 2"/>
          <p:cNvSpPr>
            <a:spLocks noGrp="1"/>
          </p:cNvSpPr>
          <p:nvPr>
            <p:ph idx="1"/>
          </p:nvPr>
        </p:nvSpPr>
        <p:spPr/>
        <p:txBody>
          <a:bodyPr/>
          <a:lstStyle/>
          <a:p>
            <a:r>
              <a:rPr lang="en-US" altLang="zh-CN" dirty="0" smtClean="0"/>
              <a:t>3</a:t>
            </a:r>
            <a:r>
              <a:rPr lang="zh-CN" altLang="en-US" dirty="0" smtClean="0"/>
              <a:t>个核苷酸决定一个氨基酸</a:t>
            </a:r>
            <a:endParaRPr lang="en-US" altLang="zh-CN" dirty="0" smtClean="0"/>
          </a:p>
          <a:p>
            <a:endParaRPr lang="zh-CN" altLang="en-US" dirty="0"/>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l="2477" t="17113" r="3406" b="2823"/>
          <a:stretch>
            <a:fillRect/>
          </a:stretch>
        </p:blipFill>
        <p:spPr>
          <a:xfrm>
            <a:off x="5572083" y="1735931"/>
            <a:ext cx="5622925" cy="4530725"/>
          </a:xfrm>
          <a:prstGeom prst="rect">
            <a:avLst/>
          </a:prstGeom>
          <a:noFill/>
        </p:spPr>
      </p:pic>
    </p:spTree>
    <p:extLst>
      <p:ext uri="{BB962C8B-B14F-4D97-AF65-F5344CB8AC3E}">
        <p14:creationId xmlns:p14="http://schemas.microsoft.com/office/powerpoint/2010/main" val="105117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RNA</a:t>
            </a:r>
            <a:endParaRPr lang="zh-CN" altLang="en-US" dirty="0"/>
          </a:p>
        </p:txBody>
      </p:sp>
      <p:sp>
        <p:nvSpPr>
          <p:cNvPr id="3" name="内容占位符 2"/>
          <p:cNvSpPr>
            <a:spLocks noGrp="1"/>
          </p:cNvSpPr>
          <p:nvPr>
            <p:ph idx="1"/>
          </p:nvPr>
        </p:nvSpPr>
        <p:spPr/>
        <p:txBody>
          <a:bodyPr/>
          <a:lstStyle/>
          <a:p>
            <a:r>
              <a:rPr lang="zh-CN" altLang="en-US" dirty="0" smtClean="0"/>
              <a:t>基因：有遗传效应的</a:t>
            </a:r>
            <a:r>
              <a:rPr lang="en-US" altLang="zh-CN" dirty="0" smtClean="0"/>
              <a:t>DNA</a:t>
            </a:r>
            <a:r>
              <a:rPr lang="zh-CN" altLang="en-US" dirty="0" smtClean="0"/>
              <a:t>片段</a:t>
            </a:r>
            <a:endParaRPr lang="en-US" altLang="zh-CN" dirty="0" smtClean="0"/>
          </a:p>
          <a:p>
            <a:r>
              <a:rPr lang="zh-CN" altLang="en-US" dirty="0"/>
              <a:t>启动</a:t>
            </a:r>
            <a:r>
              <a:rPr lang="zh-CN" altLang="en-US" dirty="0" smtClean="0"/>
              <a:t>子：基因前面的一段区域</a:t>
            </a:r>
            <a:endParaRPr lang="en-US" altLang="zh-CN" dirty="0" smtClean="0"/>
          </a:p>
          <a:p>
            <a:r>
              <a:rPr lang="zh-CN" altLang="en-US" dirty="0"/>
              <a:t>内含</a:t>
            </a:r>
            <a:r>
              <a:rPr lang="zh-CN" altLang="en-US" dirty="0" smtClean="0"/>
              <a:t>子：不翻译的片段</a:t>
            </a:r>
            <a:endParaRPr lang="en-US" altLang="zh-CN" dirty="0" smtClean="0"/>
          </a:p>
          <a:p>
            <a:r>
              <a:rPr lang="zh-CN" altLang="en-US" dirty="0"/>
              <a:t>外显</a:t>
            </a:r>
            <a:r>
              <a:rPr lang="zh-CN" altLang="en-US" dirty="0" smtClean="0"/>
              <a:t>子：翻译片段，多种组合</a:t>
            </a:r>
            <a:endParaRPr lang="zh-CN" altLang="en-US" dirty="0"/>
          </a:p>
        </p:txBody>
      </p:sp>
      <p:pic>
        <p:nvPicPr>
          <p:cNvPr id="5" name="Picture 3" descr="rna_synt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5830330" y="365125"/>
            <a:ext cx="5897563" cy="5935663"/>
          </a:xfrm>
          <a:prstGeom prst="rect">
            <a:avLst/>
          </a:prstGeom>
          <a:noFill/>
        </p:spPr>
      </p:pic>
    </p:spTree>
    <p:extLst>
      <p:ext uri="{BB962C8B-B14F-4D97-AF65-F5344CB8AC3E}">
        <p14:creationId xmlns:p14="http://schemas.microsoft.com/office/powerpoint/2010/main" val="28886678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蛋白质</a:t>
            </a:r>
            <a:endParaRPr lang="zh-CN" altLang="en-US" dirty="0"/>
          </a:p>
        </p:txBody>
      </p:sp>
      <p:sp>
        <p:nvSpPr>
          <p:cNvPr id="3" name="内容占位符 2"/>
          <p:cNvSpPr>
            <a:spLocks noGrp="1"/>
          </p:cNvSpPr>
          <p:nvPr>
            <p:ph idx="1"/>
          </p:nvPr>
        </p:nvSpPr>
        <p:spPr/>
        <p:txBody>
          <a:bodyPr/>
          <a:lstStyle/>
          <a:p>
            <a:r>
              <a:rPr lang="en-US" altLang="zh-CN" dirty="0" smtClean="0"/>
              <a:t>20</a:t>
            </a:r>
            <a:r>
              <a:rPr lang="zh-CN" altLang="en-US" dirty="0" smtClean="0"/>
              <a:t>种氨基酸 </a:t>
            </a:r>
            <a:endParaRPr lang="en-US" altLang="zh-CN" dirty="0" smtClean="0"/>
          </a:p>
          <a:p>
            <a:r>
              <a:rPr lang="en-US" altLang="zh-CN" dirty="0" smtClean="0"/>
              <a:t>View</a:t>
            </a:r>
            <a:r>
              <a:rPr lang="zh-CN" altLang="en-US" dirty="0" smtClean="0"/>
              <a:t>：</a:t>
            </a:r>
            <a:endParaRPr lang="en-US" altLang="zh-CN" dirty="0" smtClean="0"/>
          </a:p>
          <a:p>
            <a:endParaRPr lang="en-US" altLang="zh-CN" dirty="0" smtClean="0"/>
          </a:p>
          <a:p>
            <a:r>
              <a:rPr lang="zh-CN" altLang="en-US" dirty="0" smtClean="0"/>
              <a:t>结构：</a:t>
            </a:r>
            <a:endParaRPr lang="zh-CN" altLang="en-US" dirty="0"/>
          </a:p>
        </p:txBody>
      </p:sp>
      <p:graphicFrame>
        <p:nvGraphicFramePr>
          <p:cNvPr id="5" name="图示 4"/>
          <p:cNvGraphicFramePr/>
          <p:nvPr>
            <p:extLst>
              <p:ext uri="{D42A27DB-BD31-4B8C-83A1-F6EECF244321}">
                <p14:modId xmlns:p14="http://schemas.microsoft.com/office/powerpoint/2010/main" val="2091498920"/>
              </p:ext>
            </p:extLst>
          </p:nvPr>
        </p:nvGraphicFramePr>
        <p:xfrm>
          <a:off x="2141838" y="2150076"/>
          <a:ext cx="2581188" cy="8320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图示 5"/>
          <p:cNvGraphicFramePr/>
          <p:nvPr>
            <p:extLst>
              <p:ext uri="{D42A27DB-BD31-4B8C-83A1-F6EECF244321}">
                <p14:modId xmlns:p14="http://schemas.microsoft.com/office/powerpoint/2010/main" val="1518028125"/>
              </p:ext>
            </p:extLst>
          </p:nvPr>
        </p:nvGraphicFramePr>
        <p:xfrm>
          <a:off x="2141839" y="2819899"/>
          <a:ext cx="9481750" cy="310310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2355284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蛋白质</a:t>
            </a:r>
            <a:endParaRPr lang="zh-CN" altLang="en-US" dirty="0"/>
          </a:p>
        </p:txBody>
      </p:sp>
      <p:pic>
        <p:nvPicPr>
          <p:cNvPr id="4" name="Picture 4" descr="protein_structure"/>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57836" y="1846263"/>
            <a:ext cx="5536653" cy="402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388292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蛋白质</a:t>
            </a:r>
            <a:endParaRPr lang="zh-CN" altLang="en-US" dirty="0"/>
          </a:p>
        </p:txBody>
      </p:sp>
      <p:sp>
        <p:nvSpPr>
          <p:cNvPr id="3" name="内容占位符 2"/>
          <p:cNvSpPr>
            <a:spLocks noGrp="1"/>
          </p:cNvSpPr>
          <p:nvPr>
            <p:ph idx="1"/>
          </p:nvPr>
        </p:nvSpPr>
        <p:spPr/>
        <p:txBody>
          <a:bodyPr/>
          <a:lstStyle/>
          <a:p>
            <a:r>
              <a:rPr lang="zh-CN" altLang="en-US" dirty="0" smtClean="0"/>
              <a:t>由序列直接预测最终结构和功能</a:t>
            </a:r>
            <a:endParaRPr lang="zh-CN" altLang="en-US" dirty="0"/>
          </a:p>
        </p:txBody>
      </p:sp>
    </p:spTree>
    <p:extLst>
      <p:ext uri="{BB962C8B-B14F-4D97-AF65-F5344CB8AC3E}">
        <p14:creationId xmlns:p14="http://schemas.microsoft.com/office/powerpoint/2010/main" val="3318037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文献管理</a:t>
            </a:r>
            <a:endParaRPr lang="zh-CN" altLang="en-US" dirty="0"/>
          </a:p>
        </p:txBody>
      </p:sp>
      <p:pic>
        <p:nvPicPr>
          <p:cNvPr id="4" name="第一次做视频请多指教">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549525" y="1846263"/>
            <a:ext cx="7151688" cy="4022725"/>
          </a:xfrm>
        </p:spPr>
      </p:pic>
    </p:spTree>
    <p:extLst>
      <p:ext uri="{BB962C8B-B14F-4D97-AF65-F5344CB8AC3E}">
        <p14:creationId xmlns:p14="http://schemas.microsoft.com/office/powerpoint/2010/main" val="8275373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频繁项集挖掘</a:t>
            </a:r>
            <a:endParaRPr lang="zh-CN" altLang="en-US" dirty="0"/>
          </a:p>
        </p:txBody>
      </p:sp>
      <p:sp>
        <p:nvSpPr>
          <p:cNvPr id="3" name="内容占位符 2"/>
          <p:cNvSpPr>
            <a:spLocks noGrp="1"/>
          </p:cNvSpPr>
          <p:nvPr>
            <p:ph idx="1"/>
          </p:nvPr>
        </p:nvSpPr>
        <p:spPr/>
        <p:txBody>
          <a:bodyPr/>
          <a:lstStyle/>
          <a:p>
            <a:r>
              <a:rPr lang="en-US" altLang="zh-CN" dirty="0" smtClean="0"/>
              <a:t>1.</a:t>
            </a:r>
            <a:r>
              <a:rPr lang="zh-CN" altLang="en-US" dirty="0" smtClean="0"/>
              <a:t>频</a:t>
            </a:r>
            <a:r>
              <a:rPr lang="zh-CN" altLang="en-US" dirty="0" smtClean="0"/>
              <a:t>繁</a:t>
            </a:r>
            <a:r>
              <a:rPr lang="zh-CN" altLang="en-US" dirty="0"/>
              <a:t>注</a:t>
            </a:r>
            <a:r>
              <a:rPr lang="zh-CN" altLang="en-US" dirty="0" smtClean="0"/>
              <a:t>释（</a:t>
            </a:r>
            <a:r>
              <a:rPr lang="en-US" altLang="zh-CN" dirty="0" smtClean="0"/>
              <a:t>annotation</a:t>
            </a:r>
            <a:r>
              <a:rPr lang="zh-CN" altLang="en-US" dirty="0" smtClean="0"/>
              <a:t>）</a:t>
            </a:r>
            <a:r>
              <a:rPr lang="zh-CN" altLang="en-US" dirty="0" smtClean="0"/>
              <a:t>挖</a:t>
            </a:r>
            <a:r>
              <a:rPr lang="zh-CN" altLang="en-US" dirty="0" smtClean="0"/>
              <a:t>掘（分</a:t>
            </a:r>
            <a:r>
              <a:rPr lang="zh-CN" altLang="en-US" dirty="0" smtClean="0"/>
              <a:t>子</a:t>
            </a:r>
            <a:r>
              <a:rPr lang="zh-CN" altLang="en-US" dirty="0"/>
              <a:t>注</a:t>
            </a:r>
            <a:r>
              <a:rPr lang="zh-CN" altLang="en-US" dirty="0" smtClean="0"/>
              <a:t>释，描述某些特性</a:t>
            </a:r>
            <a:r>
              <a:rPr lang="zh-CN" altLang="en-US" dirty="0" smtClean="0"/>
              <a:t>，异常注释预测）</a:t>
            </a:r>
            <a:endParaRPr lang="en-US" altLang="zh-CN" dirty="0" smtClean="0"/>
          </a:p>
          <a:p>
            <a:r>
              <a:rPr lang="en-US" altLang="zh-CN" dirty="0" smtClean="0"/>
              <a:t>2 </a:t>
            </a:r>
            <a:r>
              <a:rPr lang="zh-CN" altLang="en-US" dirty="0" smtClean="0"/>
              <a:t>结构基元发现：将结构特征视为</a:t>
            </a:r>
            <a:r>
              <a:rPr lang="en-US" altLang="zh-CN" dirty="0" smtClean="0"/>
              <a:t>transaction</a:t>
            </a:r>
            <a:r>
              <a:rPr lang="zh-CN" altLang="en-US" dirty="0" smtClean="0"/>
              <a:t>，频繁项集挖掘可以用于高于期望的频繁出现的结构特征组合。</a:t>
            </a:r>
            <a:endParaRPr lang="en-US" altLang="zh-CN" dirty="0" smtClean="0"/>
          </a:p>
          <a:p>
            <a:r>
              <a:rPr lang="en-US" altLang="zh-CN" dirty="0" smtClean="0"/>
              <a:t>3 </a:t>
            </a:r>
            <a:r>
              <a:rPr lang="zh-CN" altLang="en-US" dirty="0" smtClean="0"/>
              <a:t>模式</a:t>
            </a:r>
            <a:r>
              <a:rPr lang="en-US" altLang="zh-CN" dirty="0" smtClean="0"/>
              <a:t>detection</a:t>
            </a:r>
            <a:r>
              <a:rPr lang="zh-CN" altLang="en-US" dirty="0" smtClean="0"/>
              <a:t>用于“定量组学配置”</a:t>
            </a:r>
            <a:endParaRPr lang="en-US" altLang="zh-CN" dirty="0" smtClean="0"/>
          </a:p>
          <a:p>
            <a:r>
              <a:rPr lang="en-US" altLang="zh-CN" dirty="0" smtClean="0"/>
              <a:t>4 SNP</a:t>
            </a:r>
            <a:r>
              <a:rPr lang="zh-CN" altLang="en-US" dirty="0"/>
              <a:t>（单核苷酸多态性</a:t>
            </a:r>
            <a:r>
              <a:rPr lang="en-US" altLang="zh-CN" dirty="0"/>
              <a:t>(single nucleotide polymorphism</a:t>
            </a:r>
            <a:r>
              <a:rPr lang="zh-CN" altLang="en-US" dirty="0"/>
              <a:t>，</a:t>
            </a:r>
            <a:r>
              <a:rPr lang="en-US" altLang="zh-CN" dirty="0"/>
              <a:t>SNP),</a:t>
            </a:r>
            <a:r>
              <a:rPr lang="zh-CN" altLang="en-US" dirty="0"/>
              <a:t>主要是指在基因组水平上由单个核苷酸的变异所引起的</a:t>
            </a:r>
            <a:r>
              <a:rPr lang="en-US" altLang="zh-CN" dirty="0"/>
              <a:t>DNA</a:t>
            </a:r>
            <a:r>
              <a:rPr lang="zh-CN" altLang="en-US" dirty="0"/>
              <a:t>序列多态性。）用于与疾病相关的等位基因的关联性挖</a:t>
            </a:r>
            <a:r>
              <a:rPr lang="zh-CN" altLang="en-US" dirty="0" smtClean="0"/>
              <a:t>掘</a:t>
            </a:r>
            <a:endParaRPr lang="en-US" altLang="zh-CN" dirty="0" smtClean="0"/>
          </a:p>
          <a:p>
            <a:r>
              <a:rPr lang="en-US" altLang="zh-CN" dirty="0" smtClean="0"/>
              <a:t>5 </a:t>
            </a:r>
            <a:r>
              <a:rPr lang="zh-CN" altLang="en-US" dirty="0"/>
              <a:t>分子网络的子图挖掘：理解分子在过程中的功能性反</a:t>
            </a:r>
            <a:r>
              <a:rPr lang="zh-CN" altLang="en-US" dirty="0" smtClean="0"/>
              <a:t>应，揭</a:t>
            </a:r>
            <a:r>
              <a:rPr lang="zh-CN" altLang="en-US" dirty="0"/>
              <a:t>示潜在规</a:t>
            </a:r>
            <a:r>
              <a:rPr lang="zh-CN" altLang="en-US" dirty="0" smtClean="0"/>
              <a:t>律</a:t>
            </a:r>
            <a:endParaRPr lang="en-US" altLang="zh-CN" dirty="0" smtClean="0"/>
          </a:p>
          <a:p>
            <a:r>
              <a:rPr lang="en-US" altLang="zh-CN" dirty="0" smtClean="0"/>
              <a:t>6 </a:t>
            </a:r>
            <a:r>
              <a:rPr lang="zh-CN" altLang="en-US" dirty="0" smtClean="0"/>
              <a:t>用于分类：如果属性集合频繁出现，那么必定存在某种潜在关系，这种关系可以用于分类</a:t>
            </a:r>
            <a:endParaRPr lang="en-US" altLang="zh-CN" dirty="0" smtClean="0"/>
          </a:p>
          <a:p>
            <a:endParaRPr lang="zh-CN" altLang="en-US" dirty="0"/>
          </a:p>
        </p:txBody>
      </p:sp>
    </p:spTree>
    <p:extLst>
      <p:ext uri="{BB962C8B-B14F-4D97-AF65-F5344CB8AC3E}">
        <p14:creationId xmlns:p14="http://schemas.microsoft.com/office/powerpoint/2010/main" val="30596559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Future </a:t>
            </a:r>
            <a:r>
              <a:rPr lang="en-US" altLang="zh-CN" dirty="0" smtClean="0"/>
              <a:t>directions</a:t>
            </a:r>
            <a:endParaRPr lang="zh-CN" altLang="en-US" dirty="0"/>
          </a:p>
        </p:txBody>
      </p:sp>
      <p:sp>
        <p:nvSpPr>
          <p:cNvPr id="3" name="内容占位符 2"/>
          <p:cNvSpPr>
            <a:spLocks noGrp="1"/>
          </p:cNvSpPr>
          <p:nvPr>
            <p:ph idx="1"/>
          </p:nvPr>
        </p:nvSpPr>
        <p:spPr/>
        <p:txBody>
          <a:bodyPr/>
          <a:lstStyle/>
          <a:p>
            <a:r>
              <a:rPr lang="en-US" altLang="zh-CN" dirty="0" smtClean="0"/>
              <a:t>1.</a:t>
            </a:r>
            <a:r>
              <a:rPr lang="zh-CN" altLang="en-US" dirty="0" smtClean="0"/>
              <a:t>目标取决于生物问题（没有指导方针来产生合适的生物目标）</a:t>
            </a:r>
            <a:endParaRPr lang="en-US" altLang="zh-CN" dirty="0" smtClean="0"/>
          </a:p>
          <a:p>
            <a:r>
              <a:rPr lang="en-US" altLang="zh-CN" dirty="0" smtClean="0"/>
              <a:t>2. </a:t>
            </a:r>
            <a:r>
              <a:rPr lang="zh-CN" altLang="en-US" dirty="0"/>
              <a:t>阈</a:t>
            </a:r>
            <a:r>
              <a:rPr lang="zh-CN" altLang="en-US" dirty="0" smtClean="0"/>
              <a:t>值（什么叫频繁）</a:t>
            </a:r>
            <a:r>
              <a:rPr lang="en-US" altLang="zh-CN" dirty="0" smtClean="0"/>
              <a:t>top-k </a:t>
            </a:r>
          </a:p>
          <a:p>
            <a:r>
              <a:rPr lang="en-US" altLang="zh-CN" dirty="0" smtClean="0"/>
              <a:t>3.</a:t>
            </a:r>
            <a:r>
              <a:rPr lang="zh-CN" altLang="en-US" dirty="0" smtClean="0"/>
              <a:t>算法的启发性 如何提高算法在大数据上的计算性能</a:t>
            </a:r>
            <a:endParaRPr lang="en-US" altLang="zh-CN" dirty="0" smtClean="0"/>
          </a:p>
          <a:p>
            <a:r>
              <a:rPr lang="en-US" altLang="zh-CN" dirty="0" smtClean="0"/>
              <a:t>4.</a:t>
            </a:r>
            <a:r>
              <a:rPr lang="zh-CN" altLang="en-US" dirty="0" smtClean="0"/>
              <a:t>模式可视化</a:t>
            </a:r>
            <a:endParaRPr lang="en-US" altLang="zh-CN" dirty="0" smtClean="0"/>
          </a:p>
          <a:p>
            <a:r>
              <a:rPr lang="en-US" altLang="zh-CN" dirty="0" smtClean="0"/>
              <a:t>5.</a:t>
            </a:r>
            <a:r>
              <a:rPr lang="zh-CN" altLang="en-US" dirty="0" smtClean="0"/>
              <a:t>如何避免错误发现（</a:t>
            </a:r>
            <a:r>
              <a:rPr lang="en-US" altLang="zh-CN" dirty="0" smtClean="0"/>
              <a:t>FALSE discover</a:t>
            </a:r>
            <a:r>
              <a:rPr lang="en-US" altLang="zh-CN" dirty="0"/>
              <a:t>ies</a:t>
            </a:r>
            <a:r>
              <a:rPr lang="zh-CN" altLang="en-US" dirty="0" smtClean="0"/>
              <a:t>）</a:t>
            </a:r>
            <a:endParaRPr lang="zh-CN" altLang="en-US" dirty="0"/>
          </a:p>
        </p:txBody>
      </p:sp>
    </p:spTree>
    <p:extLst>
      <p:ext uri="{BB962C8B-B14F-4D97-AF65-F5344CB8AC3E}">
        <p14:creationId xmlns:p14="http://schemas.microsoft.com/office/powerpoint/2010/main" val="2115918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起源</a:t>
            </a:r>
            <a:endParaRPr lang="zh-CN" altLang="en-US" dirty="0"/>
          </a:p>
        </p:txBody>
      </p:sp>
      <p:sp>
        <p:nvSpPr>
          <p:cNvPr id="3" name="内容占位符 2"/>
          <p:cNvSpPr>
            <a:spLocks noGrp="1"/>
          </p:cNvSpPr>
          <p:nvPr>
            <p:ph idx="1"/>
          </p:nvPr>
        </p:nvSpPr>
        <p:spPr/>
        <p:txBody>
          <a:bodyPr/>
          <a:lstStyle/>
          <a:p>
            <a:r>
              <a:rPr lang="en-US" altLang="zh-CN" dirty="0" smtClean="0"/>
              <a:t>The root of bioinformatics</a:t>
            </a:r>
          </a:p>
          <a:p>
            <a:endParaRPr lang="zh-CN" altLang="en-US" dirty="0"/>
          </a:p>
        </p:txBody>
      </p:sp>
    </p:spTree>
    <p:extLst>
      <p:ext uri="{BB962C8B-B14F-4D97-AF65-F5344CB8AC3E}">
        <p14:creationId xmlns:p14="http://schemas.microsoft.com/office/powerpoint/2010/main" val="38072534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DNA</a:t>
            </a:r>
            <a:endParaRPr lang="zh-CN" altLang="en-US" dirty="0"/>
          </a:p>
        </p:txBody>
      </p:sp>
      <p:sp>
        <p:nvSpPr>
          <p:cNvPr id="3" name="内容占位符 2"/>
          <p:cNvSpPr>
            <a:spLocks noGrp="1"/>
          </p:cNvSpPr>
          <p:nvPr>
            <p:ph idx="1"/>
          </p:nvPr>
        </p:nvSpPr>
        <p:spPr/>
        <p:txBody>
          <a:bodyPr/>
          <a:lstStyle/>
          <a:p>
            <a:r>
              <a:rPr lang="en-US" altLang="zh-CN" dirty="0" smtClean="0"/>
              <a:t>A T G C</a:t>
            </a:r>
          </a:p>
          <a:p>
            <a:endParaRPr lang="zh-CN" altLang="en-US" dirty="0"/>
          </a:p>
        </p:txBody>
      </p:sp>
      <p:pic>
        <p:nvPicPr>
          <p:cNvPr id="4" name="图片 3"/>
          <p:cNvPicPr>
            <a:picLocks noChangeAspect="1"/>
          </p:cNvPicPr>
          <p:nvPr/>
        </p:nvPicPr>
        <p:blipFill>
          <a:blip r:embed="rId2"/>
          <a:stretch>
            <a:fillRect/>
          </a:stretch>
        </p:blipFill>
        <p:spPr>
          <a:xfrm>
            <a:off x="2720547" y="1126760"/>
            <a:ext cx="8382000" cy="4819650"/>
          </a:xfrm>
          <a:prstGeom prst="rect">
            <a:avLst/>
          </a:prstGeom>
        </p:spPr>
      </p:pic>
    </p:spTree>
    <p:extLst>
      <p:ext uri="{BB962C8B-B14F-4D97-AF65-F5344CB8AC3E}">
        <p14:creationId xmlns:p14="http://schemas.microsoft.com/office/powerpoint/2010/main" val="11013668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DNA</a:t>
            </a:r>
            <a:endParaRPr lang="zh-CN" altLang="en-US" dirty="0"/>
          </a:p>
        </p:txBody>
      </p:sp>
      <p:pic>
        <p:nvPicPr>
          <p:cNvPr id="5" name="Picture 4"/>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76952" y="1799624"/>
            <a:ext cx="7438095" cy="3381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307269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DNA</a:t>
            </a:r>
            <a:endParaRPr lang="zh-CN" altLang="en-US" dirty="0"/>
          </a:p>
        </p:txBody>
      </p:sp>
      <p:sp>
        <p:nvSpPr>
          <p:cNvPr id="3" name="内容占位符 2"/>
          <p:cNvSpPr>
            <a:spLocks noGrp="1"/>
          </p:cNvSpPr>
          <p:nvPr>
            <p:ph idx="1"/>
          </p:nvPr>
        </p:nvSpPr>
        <p:spPr/>
        <p:txBody>
          <a:bodyPr/>
          <a:lstStyle/>
          <a:p>
            <a:r>
              <a:rPr lang="zh-CN" altLang="en-US" dirty="0" smtClean="0"/>
              <a:t>互补配对原则</a:t>
            </a:r>
            <a:endParaRPr lang="en-US" altLang="zh-CN" dirty="0" smtClean="0"/>
          </a:p>
          <a:p>
            <a:endParaRPr lang="zh-CN" altLang="en-US" dirty="0"/>
          </a:p>
        </p:txBody>
      </p:sp>
      <p:pic>
        <p:nvPicPr>
          <p:cNvPr id="5" name="Picture 4" descr="Helix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16162" y="2603156"/>
            <a:ext cx="7559675" cy="3157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19618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DNA</a:t>
            </a:r>
            <a:endParaRPr lang="zh-CN" altLang="en-US" dirty="0"/>
          </a:p>
        </p:txBody>
      </p:sp>
      <p:sp>
        <p:nvSpPr>
          <p:cNvPr id="3" name="内容占位符 2"/>
          <p:cNvSpPr>
            <a:spLocks noGrp="1"/>
          </p:cNvSpPr>
          <p:nvPr>
            <p:ph idx="1"/>
          </p:nvPr>
        </p:nvSpPr>
        <p:spPr/>
        <p:txBody>
          <a:bodyPr/>
          <a:lstStyle/>
          <a:p>
            <a:endParaRPr lang="zh-CN" altLang="en-US" dirty="0"/>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1881" y="914401"/>
            <a:ext cx="8839200" cy="252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4" descr="1000px-GC_DNA_base_pair_sv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9481" y="3683793"/>
            <a:ext cx="4572000" cy="287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5" descr="1000px-AT_DNA_base_pair_sv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03191" y="3683793"/>
            <a:ext cx="5105400" cy="2741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374140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DNA</a:t>
            </a:r>
            <a:endParaRPr lang="zh-CN" altLang="en-US" dirty="0"/>
          </a:p>
        </p:txBody>
      </p:sp>
      <p:pic>
        <p:nvPicPr>
          <p:cNvPr id="4" name="内容占位符 3"/>
          <p:cNvPicPr>
            <a:picLocks noGrp="1" noChangeAspect="1"/>
          </p:cNvPicPr>
          <p:nvPr>
            <p:ph idx="1"/>
          </p:nvPr>
        </p:nvPicPr>
        <p:blipFill>
          <a:blip r:embed="rId2"/>
          <a:stretch>
            <a:fillRect/>
          </a:stretch>
        </p:blipFill>
        <p:spPr>
          <a:xfrm>
            <a:off x="3359186" y="1496112"/>
            <a:ext cx="5473628" cy="4351338"/>
          </a:xfrm>
          <a:prstGeom prst="rect">
            <a:avLst/>
          </a:prstGeom>
        </p:spPr>
      </p:pic>
    </p:spTree>
    <p:extLst>
      <p:ext uri="{BB962C8B-B14F-4D97-AF65-F5344CB8AC3E}">
        <p14:creationId xmlns:p14="http://schemas.microsoft.com/office/powerpoint/2010/main" val="35490397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DNA</a:t>
            </a:r>
            <a:endParaRPr lang="zh-CN" altLang="en-US" dirty="0"/>
          </a:p>
        </p:txBody>
      </p:sp>
      <p:sp>
        <p:nvSpPr>
          <p:cNvPr id="3" name="内容占位符 2"/>
          <p:cNvSpPr>
            <a:spLocks noGrp="1"/>
          </p:cNvSpPr>
          <p:nvPr>
            <p:ph idx="1"/>
          </p:nvPr>
        </p:nvSpPr>
        <p:spPr/>
        <p:txBody>
          <a:bodyPr/>
          <a:lstStyle/>
          <a:p>
            <a:r>
              <a:rPr lang="en-US" altLang="zh-CN" dirty="0" smtClean="0"/>
              <a:t>DNA</a:t>
            </a:r>
            <a:r>
              <a:rPr lang="zh-CN" altLang="en-US" dirty="0" smtClean="0"/>
              <a:t>损伤（</a:t>
            </a:r>
            <a:r>
              <a:rPr lang="en-US" altLang="zh-CN" dirty="0" smtClean="0"/>
              <a:t>damage</a:t>
            </a:r>
            <a:r>
              <a:rPr lang="zh-CN" altLang="en-US" dirty="0" smtClean="0"/>
              <a:t>）</a:t>
            </a:r>
            <a:endParaRPr lang="en-US" altLang="zh-CN" dirty="0" smtClean="0"/>
          </a:p>
          <a:p>
            <a:r>
              <a:rPr lang="en-US" altLang="zh-CN" dirty="0" smtClean="0"/>
              <a:t>DNA damage is a major cause of sequencing errors, directly confounding variant identification</a:t>
            </a:r>
            <a:endParaRPr lang="zh-CN" altLang="en-US" dirty="0"/>
          </a:p>
        </p:txBody>
      </p:sp>
    </p:spTree>
    <p:extLst>
      <p:ext uri="{BB962C8B-B14F-4D97-AF65-F5344CB8AC3E}">
        <p14:creationId xmlns:p14="http://schemas.microsoft.com/office/powerpoint/2010/main" val="39540683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RNA</a:t>
            </a:r>
            <a:endParaRPr lang="zh-CN" altLang="en-US" dirty="0"/>
          </a:p>
        </p:txBody>
      </p:sp>
      <p:sp>
        <p:nvSpPr>
          <p:cNvPr id="3" name="内容占位符 2"/>
          <p:cNvSpPr>
            <a:spLocks noGrp="1"/>
          </p:cNvSpPr>
          <p:nvPr>
            <p:ph idx="1"/>
          </p:nvPr>
        </p:nvSpPr>
        <p:spPr/>
        <p:txBody>
          <a:bodyPr/>
          <a:lstStyle/>
          <a:p>
            <a:r>
              <a:rPr lang="en-US" altLang="zh-CN" dirty="0" smtClean="0"/>
              <a:t>A U G C</a:t>
            </a:r>
            <a:endParaRPr lang="zh-CN" altLang="en-US" dirty="0"/>
          </a:p>
        </p:txBody>
      </p:sp>
      <p:pic>
        <p:nvPicPr>
          <p:cNvPr id="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6952" y="2244468"/>
            <a:ext cx="7438095" cy="3381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2915916"/>
      </p:ext>
    </p:extLst>
  </p:cSld>
  <p:clrMapOvr>
    <a:masterClrMapping/>
  </p:clrMapOvr>
  <p:timing>
    <p:tnLst>
      <p:par>
        <p:cTn id="1" dur="indefinite" restart="never" nodeType="tmRoot"/>
      </p:par>
    </p:tnLst>
  </p:timing>
</p:sld>
</file>

<file path=ppt/theme/theme1.xml><?xml version="1.0" encoding="utf-8"?>
<a:theme xmlns:a="http://schemas.openxmlformats.org/drawingml/2006/main" name="回顾">
  <a:themeElements>
    <a:clrScheme name="回顾">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189</TotalTime>
  <Words>682</Words>
  <Application>Microsoft Office PowerPoint</Application>
  <PresentationFormat>宽屏</PresentationFormat>
  <Paragraphs>55</Paragraphs>
  <Slides>17</Slides>
  <Notes>1</Notes>
  <HiddenSlides>0</HiddenSlides>
  <MMClips>1</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17</vt:i4>
      </vt:variant>
    </vt:vector>
  </HeadingPairs>
  <TitlesOfParts>
    <vt:vector size="21" baseType="lpstr">
      <vt:lpstr>宋体</vt:lpstr>
      <vt:lpstr>Calibri</vt:lpstr>
      <vt:lpstr>Calibri Light</vt:lpstr>
      <vt:lpstr>回顾</vt:lpstr>
      <vt:lpstr>生物信息学背景</vt:lpstr>
      <vt:lpstr>起源</vt:lpstr>
      <vt:lpstr>DNA</vt:lpstr>
      <vt:lpstr>DNA</vt:lpstr>
      <vt:lpstr>DNA</vt:lpstr>
      <vt:lpstr>DNA</vt:lpstr>
      <vt:lpstr>DNA</vt:lpstr>
      <vt:lpstr>DNA</vt:lpstr>
      <vt:lpstr>RNA</vt:lpstr>
      <vt:lpstr>RNA</vt:lpstr>
      <vt:lpstr>RNA</vt:lpstr>
      <vt:lpstr>蛋白质</vt:lpstr>
      <vt:lpstr>蛋白质</vt:lpstr>
      <vt:lpstr>蛋白质</vt:lpstr>
      <vt:lpstr>文献管理</vt:lpstr>
      <vt:lpstr>频繁项集挖掘</vt:lpstr>
      <vt:lpstr>Future directions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生物信息学背景</dc:title>
  <dc:creator>Windows 用户</dc:creator>
  <cp:lastModifiedBy>Windows 用户</cp:lastModifiedBy>
  <cp:revision>33</cp:revision>
  <dcterms:created xsi:type="dcterms:W3CDTF">2017-03-22T07:52:54Z</dcterms:created>
  <dcterms:modified xsi:type="dcterms:W3CDTF">2017-03-23T15:04:47Z</dcterms:modified>
</cp:coreProperties>
</file>

<file path=docProps/thumbnail.jpeg>
</file>